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9"/>
  </p:notesMasterIdLst>
  <p:sldIdLst>
    <p:sldId id="1094" r:id="rId2"/>
    <p:sldId id="1306" r:id="rId3"/>
    <p:sldId id="1270" r:id="rId4"/>
    <p:sldId id="1304" r:id="rId5"/>
    <p:sldId id="1301" r:id="rId6"/>
    <p:sldId id="1302" r:id="rId7"/>
    <p:sldId id="1307" r:id="rId8"/>
    <p:sldId id="1318" r:id="rId9"/>
    <p:sldId id="1319" r:id="rId10"/>
    <p:sldId id="1320" r:id="rId11"/>
    <p:sldId id="1308" r:id="rId12"/>
    <p:sldId id="1309" r:id="rId13"/>
    <p:sldId id="1310" r:id="rId14"/>
    <p:sldId id="1312" r:id="rId15"/>
    <p:sldId id="1314" r:id="rId16"/>
    <p:sldId id="1294" r:id="rId17"/>
    <p:sldId id="1295" r:id="rId18"/>
    <p:sldId id="1296" r:id="rId19"/>
    <p:sldId id="1297" r:id="rId20"/>
    <p:sldId id="1298" r:id="rId21"/>
    <p:sldId id="1299" r:id="rId22"/>
    <p:sldId id="1313" r:id="rId23"/>
    <p:sldId id="1290" r:id="rId24"/>
    <p:sldId id="1323" r:id="rId25"/>
    <p:sldId id="1325" r:id="rId26"/>
    <p:sldId id="1321" r:id="rId27"/>
    <p:sldId id="1269" r:id="rId28"/>
  </p:sldIdLst>
  <p:sldSz cx="9144000" cy="6858000" type="screen4x3"/>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32" autoAdjust="0"/>
    <p:restoredTop sz="86565" autoAdjust="0"/>
  </p:normalViewPr>
  <p:slideViewPr>
    <p:cSldViewPr>
      <p:cViewPr varScale="1">
        <p:scale>
          <a:sx n="68" d="100"/>
          <a:sy n="68" d="100"/>
        </p:scale>
        <p:origin x="1212" y="15"/>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117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2C581D65-99F1-4C2D-B237-69FCCD862D5F}" type="datetimeFigureOut">
              <a:rPr lang="zh-CN" altLang="en-US"/>
              <a:pPr>
                <a:defRPr/>
              </a:pPr>
              <a:t>2021-09-01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zh-CN" altLang="en-US" noProof="0" smtClean="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C2F35BEC-FB16-4F53-98BA-B8C4CAE1E225}" type="slidenum">
              <a:rPr lang="zh-CN" altLang="en-US"/>
              <a:pPr>
                <a:defRPr/>
              </a:pPr>
              <a:t>‹#›</a:t>
            </a:fld>
            <a:endParaRPr lang="zh-CN" altLang="en-US"/>
          </a:p>
        </p:txBody>
      </p:sp>
    </p:spTree>
    <p:extLst>
      <p:ext uri="{BB962C8B-B14F-4D97-AF65-F5344CB8AC3E}">
        <p14:creationId xmlns:p14="http://schemas.microsoft.com/office/powerpoint/2010/main" val="18509012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2</a:t>
            </a:fld>
            <a:endParaRPr lang="zh-CN" altLang="en-US"/>
          </a:p>
        </p:txBody>
      </p:sp>
    </p:spTree>
    <p:extLst>
      <p:ext uri="{BB962C8B-B14F-4D97-AF65-F5344CB8AC3E}">
        <p14:creationId xmlns:p14="http://schemas.microsoft.com/office/powerpoint/2010/main" val="30775310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962" y="4343510"/>
            <a:ext cx="5486078" cy="411428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5B7F82D5-2297-4CD8-8348-E99188DD2BF8}" type="slidenum">
              <a:rPr lang="zh-CN" altLang="en-US" smtClean="0"/>
              <a:t>21</a:t>
            </a:fld>
            <a:endParaRPr lang="zh-CN" altLang="en-US"/>
          </a:p>
        </p:txBody>
      </p:sp>
    </p:spTree>
    <p:extLst>
      <p:ext uri="{BB962C8B-B14F-4D97-AF65-F5344CB8AC3E}">
        <p14:creationId xmlns:p14="http://schemas.microsoft.com/office/powerpoint/2010/main" val="3480012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23</a:t>
            </a:fld>
            <a:endParaRPr lang="zh-CN" altLang="en-US"/>
          </a:p>
        </p:txBody>
      </p:sp>
    </p:spTree>
    <p:extLst>
      <p:ext uri="{BB962C8B-B14F-4D97-AF65-F5344CB8AC3E}">
        <p14:creationId xmlns:p14="http://schemas.microsoft.com/office/powerpoint/2010/main" val="33873298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24</a:t>
            </a:fld>
            <a:endParaRPr lang="zh-CN" altLang="en-US"/>
          </a:p>
        </p:txBody>
      </p:sp>
    </p:spTree>
    <p:extLst>
      <p:ext uri="{BB962C8B-B14F-4D97-AF65-F5344CB8AC3E}">
        <p14:creationId xmlns:p14="http://schemas.microsoft.com/office/powerpoint/2010/main" val="20688449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25</a:t>
            </a:fld>
            <a:endParaRPr lang="zh-CN" altLang="en-US"/>
          </a:p>
        </p:txBody>
      </p:sp>
    </p:spTree>
    <p:extLst>
      <p:ext uri="{BB962C8B-B14F-4D97-AF65-F5344CB8AC3E}">
        <p14:creationId xmlns:p14="http://schemas.microsoft.com/office/powerpoint/2010/main" val="2526088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smtClean="0"/>
              <a:t>来源</a:t>
            </a:r>
            <a:r>
              <a:rPr lang="en-US" altLang="zh-CN" dirty="0" smtClean="0"/>
              <a:t>:http://society.people.com.cn/n/2015/0524/c136657-27046529.html</a:t>
            </a:r>
            <a:endParaRPr lang="zh-CN" altLang="en-US" dirty="0"/>
          </a:p>
        </p:txBody>
      </p:sp>
      <p:sp>
        <p:nvSpPr>
          <p:cNvPr id="4" name="日期占位符 3"/>
          <p:cNvSpPr>
            <a:spLocks noGrp="1"/>
          </p:cNvSpPr>
          <p:nvPr>
            <p:ph type="dt" idx="10"/>
          </p:nvPr>
        </p:nvSpPr>
        <p:spPr/>
        <p:txBody>
          <a:bodyPr/>
          <a:lstStyle/>
          <a:p>
            <a:fld id="{EC69D253-8343-E441-818C-E14E4AEE259C}" type="datetime1">
              <a:rPr lang="zh-CN" altLang="en-US">
                <a:solidFill>
                  <a:srgbClr val="000000"/>
                </a:solidFill>
              </a:rPr>
              <a:pPr/>
              <a:t>2021-09-01</a:t>
            </a:fld>
            <a:endParaRPr lang="zh-CN" altLang="en-US" sz="1200">
              <a:solidFill>
                <a:srgbClr val="000000"/>
              </a:solidFill>
            </a:endParaRPr>
          </a:p>
        </p:txBody>
      </p:sp>
      <p:sp>
        <p:nvSpPr>
          <p:cNvPr id="5" name="灯片编号占位符 4"/>
          <p:cNvSpPr>
            <a:spLocks noGrp="1"/>
          </p:cNvSpPr>
          <p:nvPr>
            <p:ph type="sldNum" sz="quarter" idx="11"/>
          </p:nvPr>
        </p:nvSpPr>
        <p:spPr/>
        <p:txBody>
          <a:bodyPr/>
          <a:lstStyle/>
          <a:p>
            <a:fld id="{F7CACB5C-B9F0-5F49-9854-FCDEEB0000A8}" type="slidenum">
              <a:rPr lang="zh-CN" altLang="en-US">
                <a:solidFill>
                  <a:srgbClr val="000000"/>
                </a:solidFill>
              </a:rPr>
              <a:pPr/>
              <a:t>26</a:t>
            </a:fld>
            <a:endParaRPr lang="zh-CN" altLang="en-US" sz="1200">
              <a:solidFill>
                <a:srgbClr val="000000"/>
              </a:solidFill>
            </a:endParaRPr>
          </a:p>
        </p:txBody>
      </p:sp>
    </p:spTree>
    <p:extLst>
      <p:ext uri="{BB962C8B-B14F-4D97-AF65-F5344CB8AC3E}">
        <p14:creationId xmlns:p14="http://schemas.microsoft.com/office/powerpoint/2010/main" val="2031632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3</a:t>
            </a:fld>
            <a:endParaRPr lang="zh-CN" altLang="en-US"/>
          </a:p>
        </p:txBody>
      </p:sp>
    </p:spTree>
    <p:extLst>
      <p:ext uri="{BB962C8B-B14F-4D97-AF65-F5344CB8AC3E}">
        <p14:creationId xmlns:p14="http://schemas.microsoft.com/office/powerpoint/2010/main" val="446407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4</a:t>
            </a:fld>
            <a:endParaRPr lang="zh-CN" altLang="en-US"/>
          </a:p>
        </p:txBody>
      </p:sp>
    </p:spTree>
    <p:extLst>
      <p:ext uri="{BB962C8B-B14F-4D97-AF65-F5344CB8AC3E}">
        <p14:creationId xmlns:p14="http://schemas.microsoft.com/office/powerpoint/2010/main" val="924801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7</a:t>
            </a:fld>
            <a:endParaRPr lang="zh-CN" altLang="en-US"/>
          </a:p>
        </p:txBody>
      </p:sp>
    </p:spTree>
    <p:extLst>
      <p:ext uri="{BB962C8B-B14F-4D97-AF65-F5344CB8AC3E}">
        <p14:creationId xmlns:p14="http://schemas.microsoft.com/office/powerpoint/2010/main" val="1257660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 </a:t>
            </a:r>
            <a:endParaRPr lang="en-US" altLang="zh-CN" sz="1200" dirty="0" smtClean="0"/>
          </a:p>
        </p:txBody>
      </p:sp>
      <p:sp>
        <p:nvSpPr>
          <p:cNvPr id="4" name="灯片编号占位符 3"/>
          <p:cNvSpPr>
            <a:spLocks noGrp="1"/>
          </p:cNvSpPr>
          <p:nvPr>
            <p:ph type="sldNum" sz="quarter" idx="10"/>
          </p:nvPr>
        </p:nvSpPr>
        <p:spPr/>
        <p:txBody>
          <a:bodyPr/>
          <a:lstStyle/>
          <a:p>
            <a:fld id="{976FAD84-3724-4F82-A080-8A0BCF9A8152}" type="slidenum">
              <a:rPr lang="zh-CN" altLang="en-US" smtClean="0"/>
              <a:t>11</a:t>
            </a:fld>
            <a:endParaRPr lang="zh-CN" altLang="en-US"/>
          </a:p>
        </p:txBody>
      </p:sp>
    </p:spTree>
    <p:extLst>
      <p:ext uri="{BB962C8B-B14F-4D97-AF65-F5344CB8AC3E}">
        <p14:creationId xmlns:p14="http://schemas.microsoft.com/office/powerpoint/2010/main" val="3184163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962" y="4343510"/>
            <a:ext cx="5486078" cy="411428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5B7F82D5-2297-4CD8-8348-E99188DD2BF8}" type="slidenum">
              <a:rPr lang="zh-CN" altLang="en-US" smtClean="0"/>
              <a:t>16</a:t>
            </a:fld>
            <a:endParaRPr lang="zh-CN" altLang="en-US"/>
          </a:p>
        </p:txBody>
      </p:sp>
    </p:spTree>
    <p:extLst>
      <p:ext uri="{BB962C8B-B14F-4D97-AF65-F5344CB8AC3E}">
        <p14:creationId xmlns:p14="http://schemas.microsoft.com/office/powerpoint/2010/main" val="2047096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962" y="4343510"/>
            <a:ext cx="5486078" cy="411428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5B7F82D5-2297-4CD8-8348-E99188DD2BF8}" type="slidenum">
              <a:rPr lang="zh-CN" altLang="en-US" smtClean="0"/>
              <a:t>17</a:t>
            </a:fld>
            <a:endParaRPr lang="zh-CN" altLang="en-US"/>
          </a:p>
        </p:txBody>
      </p:sp>
    </p:spTree>
    <p:extLst>
      <p:ext uri="{BB962C8B-B14F-4D97-AF65-F5344CB8AC3E}">
        <p14:creationId xmlns:p14="http://schemas.microsoft.com/office/powerpoint/2010/main" val="1036631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962" y="4343510"/>
            <a:ext cx="5486078" cy="411428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5B7F82D5-2297-4CD8-8348-E99188DD2BF8}" type="slidenum">
              <a:rPr lang="zh-CN" altLang="en-US" smtClean="0"/>
              <a:t>19</a:t>
            </a:fld>
            <a:endParaRPr lang="zh-CN" altLang="en-US"/>
          </a:p>
        </p:txBody>
      </p:sp>
    </p:spTree>
    <p:extLst>
      <p:ext uri="{BB962C8B-B14F-4D97-AF65-F5344CB8AC3E}">
        <p14:creationId xmlns:p14="http://schemas.microsoft.com/office/powerpoint/2010/main" val="20836050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962" y="4343510"/>
            <a:ext cx="5486078" cy="4114289"/>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5B7F82D5-2297-4CD8-8348-E99188DD2BF8}" type="slidenum">
              <a:rPr lang="zh-CN" altLang="en-US" smtClean="0"/>
              <a:t>20</a:t>
            </a:fld>
            <a:endParaRPr lang="zh-CN" altLang="en-US"/>
          </a:p>
        </p:txBody>
      </p:sp>
    </p:spTree>
    <p:extLst>
      <p:ext uri="{BB962C8B-B14F-4D97-AF65-F5344CB8AC3E}">
        <p14:creationId xmlns:p14="http://schemas.microsoft.com/office/powerpoint/2010/main" val="35624303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grpSp>
        <p:nvGrpSpPr>
          <p:cNvPr id="4" name="Group 24"/>
          <p:cNvGrpSpPr>
            <a:grpSpLocks/>
          </p:cNvGrpSpPr>
          <p:nvPr/>
        </p:nvGrpSpPr>
        <p:grpSpPr bwMode="auto">
          <a:xfrm>
            <a:off x="0" y="0"/>
            <a:ext cx="9144000" cy="6858000"/>
            <a:chOff x="0" y="0"/>
            <a:chExt cx="5760" cy="4320"/>
          </a:xfrm>
        </p:grpSpPr>
        <p:sp>
          <p:nvSpPr>
            <p:cNvPr id="5" name="Rectangle 2"/>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sz="2400">
                <a:latin typeface="Times New Roman" pitchFamily="18" charset="0"/>
              </a:endParaRPr>
            </a:p>
          </p:txBody>
        </p:sp>
        <p:sp>
          <p:nvSpPr>
            <p:cNvPr id="6" name="Rectangle 6"/>
            <p:cNvSpPr>
              <a:spLocks noChangeArrowheads="1"/>
            </p:cNvSpPr>
            <p:nvPr/>
          </p:nvSpPr>
          <p:spPr bwMode="hidden">
            <a:xfrm>
              <a:off x="1081" y="1065"/>
              <a:ext cx="4679" cy="1596"/>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grpSp>
          <p:nvGrpSpPr>
            <p:cNvPr id="7" name="Group 22"/>
            <p:cNvGrpSpPr>
              <a:grpSpLocks/>
            </p:cNvGrpSpPr>
            <p:nvPr/>
          </p:nvGrpSpPr>
          <p:grpSpPr bwMode="auto">
            <a:xfrm>
              <a:off x="0" y="672"/>
              <a:ext cx="1806" cy="1989"/>
              <a:chOff x="0" y="672"/>
              <a:chExt cx="1806" cy="1989"/>
            </a:xfrm>
          </p:grpSpPr>
          <p:sp>
            <p:nvSpPr>
              <p:cNvPr id="8" name="Rectangle 7"/>
              <p:cNvSpPr>
                <a:spLocks noChangeArrowheads="1"/>
              </p:cNvSpPr>
              <p:nvPr userDrawn="1"/>
            </p:nvSpPr>
            <p:spPr bwMode="auto">
              <a:xfrm>
                <a:off x="361" y="2257"/>
                <a:ext cx="363" cy="404"/>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9" name="Rectangle 8"/>
              <p:cNvSpPr>
                <a:spLocks noChangeArrowheads="1"/>
              </p:cNvSpPr>
              <p:nvPr userDrawn="1"/>
            </p:nvSpPr>
            <p:spPr bwMode="auto">
              <a:xfrm>
                <a:off x="1081" y="1065"/>
                <a:ext cx="362" cy="405"/>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0" name="Rectangle 9"/>
              <p:cNvSpPr>
                <a:spLocks noChangeArrowheads="1"/>
              </p:cNvSpPr>
              <p:nvPr userDrawn="1"/>
            </p:nvSpPr>
            <p:spPr bwMode="auto">
              <a:xfrm>
                <a:off x="1437" y="672"/>
                <a:ext cx="369" cy="400"/>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1" name="Rectangle 10"/>
              <p:cNvSpPr>
                <a:spLocks noChangeArrowheads="1"/>
              </p:cNvSpPr>
              <p:nvPr userDrawn="1"/>
            </p:nvSpPr>
            <p:spPr bwMode="auto">
              <a:xfrm>
                <a:off x="719" y="2257"/>
                <a:ext cx="368" cy="404"/>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2" name="Rectangle 11"/>
              <p:cNvSpPr>
                <a:spLocks noChangeArrowheads="1"/>
              </p:cNvSpPr>
              <p:nvPr userDrawn="1"/>
            </p:nvSpPr>
            <p:spPr bwMode="auto">
              <a:xfrm>
                <a:off x="1437" y="1065"/>
                <a:ext cx="369" cy="405"/>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13" name="Rectangle 12"/>
              <p:cNvSpPr>
                <a:spLocks noChangeArrowheads="1"/>
              </p:cNvSpPr>
              <p:nvPr userDrawn="1"/>
            </p:nvSpPr>
            <p:spPr bwMode="auto">
              <a:xfrm>
                <a:off x="719" y="1464"/>
                <a:ext cx="368" cy="399"/>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4" name="Rectangle 13"/>
              <p:cNvSpPr>
                <a:spLocks noChangeArrowheads="1"/>
              </p:cNvSpPr>
              <p:nvPr userDrawn="1"/>
            </p:nvSpPr>
            <p:spPr bwMode="auto">
              <a:xfrm>
                <a:off x="0" y="1464"/>
                <a:ext cx="367" cy="399"/>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15" name="Rectangle 14"/>
              <p:cNvSpPr>
                <a:spLocks noChangeArrowheads="1"/>
              </p:cNvSpPr>
              <p:nvPr userDrawn="1"/>
            </p:nvSpPr>
            <p:spPr bwMode="auto">
              <a:xfrm>
                <a:off x="1081" y="1464"/>
                <a:ext cx="362" cy="399"/>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sp>
            <p:nvSpPr>
              <p:cNvPr id="16" name="Rectangle 15"/>
              <p:cNvSpPr>
                <a:spLocks noChangeArrowheads="1"/>
              </p:cNvSpPr>
              <p:nvPr userDrawn="1"/>
            </p:nvSpPr>
            <p:spPr bwMode="auto">
              <a:xfrm>
                <a:off x="361" y="1857"/>
                <a:ext cx="363" cy="406"/>
              </a:xfrm>
              <a:prstGeom prst="rect">
                <a:avLst/>
              </a:prstGeom>
              <a:solidFill>
                <a:schemeClr val="folHlink"/>
              </a:solidFill>
              <a:ln w="9525">
                <a:noFill/>
                <a:miter lim="800000"/>
                <a:headEnd/>
                <a:tailEnd/>
              </a:ln>
            </p:spPr>
            <p:txBody>
              <a:bodyPr/>
              <a:lstStyle/>
              <a:p>
                <a:pPr>
                  <a:defRPr/>
                </a:pPr>
                <a:endParaRPr lang="zh-CN" altLang="zh-CN" sz="2400">
                  <a:latin typeface="Times New Roman" pitchFamily="18" charset="0"/>
                </a:endParaRPr>
              </a:p>
            </p:txBody>
          </p:sp>
          <p:sp>
            <p:nvSpPr>
              <p:cNvPr id="17" name="Rectangle 16"/>
              <p:cNvSpPr>
                <a:spLocks noChangeArrowheads="1"/>
              </p:cNvSpPr>
              <p:nvPr userDrawn="1"/>
            </p:nvSpPr>
            <p:spPr bwMode="auto">
              <a:xfrm>
                <a:off x="719" y="1857"/>
                <a:ext cx="368" cy="406"/>
              </a:xfrm>
              <a:prstGeom prst="rect">
                <a:avLst/>
              </a:prstGeom>
              <a:solidFill>
                <a:schemeClr val="accent2"/>
              </a:solidFill>
              <a:ln w="9525">
                <a:noFill/>
                <a:miter lim="800000"/>
                <a:headEnd/>
                <a:tailEnd/>
              </a:ln>
            </p:spPr>
            <p:txBody>
              <a:bodyPr/>
              <a:lstStyle/>
              <a:p>
                <a:pPr>
                  <a:defRPr/>
                </a:pPr>
                <a:endParaRPr lang="zh-CN" altLang="zh-CN" sz="2400">
                  <a:latin typeface="Times New Roman" pitchFamily="18" charset="0"/>
                </a:endParaRPr>
              </a:p>
            </p:txBody>
          </p:sp>
        </p:grpSp>
      </p:grpSp>
      <p:sp>
        <p:nvSpPr>
          <p:cNvPr id="39953" name="Rectangle 17"/>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r>
              <a:rPr lang="zh-CN" altLang="en-US"/>
              <a:t>单击此处编辑母版标题样式</a:t>
            </a:r>
          </a:p>
        </p:txBody>
      </p:sp>
      <p:sp>
        <p:nvSpPr>
          <p:cNvPr id="39954" name="Rectangle 18"/>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r>
              <a:rPr lang="zh-CN" altLang="en-US"/>
              <a:t>单击此处编辑母版副标题样式</a:t>
            </a:r>
          </a:p>
        </p:txBody>
      </p:sp>
      <p:sp>
        <p:nvSpPr>
          <p:cNvPr id="18" name="Rectangle 3"/>
          <p:cNvSpPr>
            <a:spLocks noGrp="1" noChangeArrowheads="1"/>
          </p:cNvSpPr>
          <p:nvPr>
            <p:ph type="dt" sz="half" idx="10"/>
          </p:nvPr>
        </p:nvSpPr>
        <p:spPr>
          <a:xfrm>
            <a:off x="457200" y="6248400"/>
            <a:ext cx="2133600" cy="457200"/>
          </a:xfrm>
        </p:spPr>
        <p:txBody>
          <a:bodyPr/>
          <a:lstStyle>
            <a:lvl1pPr>
              <a:defRPr/>
            </a:lvl1pPr>
          </a:lstStyle>
          <a:p>
            <a:pPr>
              <a:defRPr/>
            </a:pPr>
            <a:endParaRPr lang="en-US" altLang="zh-CN"/>
          </a:p>
        </p:txBody>
      </p:sp>
      <p:sp>
        <p:nvSpPr>
          <p:cNvPr id="19" name="Rectangle 4"/>
          <p:cNvSpPr>
            <a:spLocks noGrp="1" noChangeArrowheads="1"/>
          </p:cNvSpPr>
          <p:nvPr>
            <p:ph type="ftr" sz="quarter" idx="11"/>
          </p:nvPr>
        </p:nvSpPr>
        <p:spPr/>
        <p:txBody>
          <a:bodyPr/>
          <a:lstStyle>
            <a:lvl1pPr>
              <a:defRPr/>
            </a:lvl1pPr>
          </a:lstStyle>
          <a:p>
            <a:pPr>
              <a:defRPr/>
            </a:pPr>
            <a:endParaRPr lang="en-US" altLang="zh-CN"/>
          </a:p>
        </p:txBody>
      </p:sp>
      <p:sp>
        <p:nvSpPr>
          <p:cNvPr id="20" name="Rectangle 5"/>
          <p:cNvSpPr>
            <a:spLocks noGrp="1" noChangeArrowheads="1"/>
          </p:cNvSpPr>
          <p:nvPr>
            <p:ph type="sldNum" sz="quarter" idx="12"/>
          </p:nvPr>
        </p:nvSpPr>
        <p:spPr/>
        <p:txBody>
          <a:bodyPr/>
          <a:lstStyle>
            <a:lvl1pPr>
              <a:defRPr/>
            </a:lvl1pPr>
          </a:lstStyle>
          <a:p>
            <a:pPr>
              <a:defRPr/>
            </a:pPr>
            <a:fld id="{A1B53693-8D66-4DA2-92B5-C9C2CF2F3368}" type="slidenum">
              <a:rPr lang="en-US" altLang="zh-CN"/>
              <a:pPr>
                <a:defRPr/>
              </a:pPr>
              <a:t>‹#›</a:t>
            </a:fld>
            <a:endParaRPr lang="en-US"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13A466CA-1612-47DA-B4D8-0F946F0537A6}" type="slidenum">
              <a:rPr lang="en-US" altLang="zh-CN"/>
              <a:pPr>
                <a:defRPr/>
              </a:pPr>
              <a:t>‹#›</a:t>
            </a:fld>
            <a:endParaRPr lang="en-US" altLang="zh-CN"/>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457200"/>
            <a:ext cx="2057400" cy="54102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457200"/>
            <a:ext cx="6019800" cy="54102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5ECC3123-0236-4B39-8F9B-128D9C14B90F}" type="slidenum">
              <a:rPr lang="en-US" altLang="zh-CN"/>
              <a:pPr>
                <a:defRPr/>
              </a:pPr>
              <a:t>‹#›</a:t>
            </a:fld>
            <a:endParaRPr lang="en-US" altLang="zh-CN"/>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表格占位符 2"/>
          <p:cNvSpPr>
            <a:spLocks noGrp="1"/>
          </p:cNvSpPr>
          <p:nvPr>
            <p:ph type="tbl" idx="1"/>
          </p:nvPr>
        </p:nvSpPr>
        <p:spPr>
          <a:xfrm>
            <a:off x="457200" y="1981200"/>
            <a:ext cx="8229600" cy="3886200"/>
          </a:xfrm>
        </p:spPr>
        <p:txBody>
          <a:bodyPr/>
          <a:lstStyle/>
          <a:p>
            <a:pPr lvl="0"/>
            <a:endParaRPr lang="zh-CN" altLang="en-US" noProof="0" smtClean="0"/>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5A6009A3-3524-423B-86E2-4E0A818B867C}" type="slidenum">
              <a:rPr lang="en-US" altLang="zh-CN"/>
              <a:pPr>
                <a:defRPr/>
              </a:pPr>
              <a:t>‹#›</a:t>
            </a:fld>
            <a:endParaRPr lang="en-US" altLang="zh-CN"/>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标题，文本与两项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quarter" idx="2"/>
          </p:nvPr>
        </p:nvSpPr>
        <p:spPr>
          <a:xfrm>
            <a:off x="4648200" y="19812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内容占位符 4"/>
          <p:cNvSpPr>
            <a:spLocks noGrp="1"/>
          </p:cNvSpPr>
          <p:nvPr>
            <p:ph sz="quarter" idx="3"/>
          </p:nvPr>
        </p:nvSpPr>
        <p:spPr>
          <a:xfrm>
            <a:off x="4648200" y="4000500"/>
            <a:ext cx="4038600" cy="18669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7" name="Rectangle 4"/>
          <p:cNvSpPr>
            <a:spLocks noGrp="1" noChangeArrowheads="1"/>
          </p:cNvSpPr>
          <p:nvPr>
            <p:ph type="sldNum" sz="quarter" idx="11"/>
          </p:nvPr>
        </p:nvSpPr>
        <p:spPr>
          <a:ln/>
        </p:spPr>
        <p:txBody>
          <a:bodyPr/>
          <a:lstStyle>
            <a:lvl1pPr>
              <a:defRPr/>
            </a:lvl1pPr>
          </a:lstStyle>
          <a:p>
            <a:pPr>
              <a:defRPr/>
            </a:pPr>
            <a:fld id="{A071B465-E951-4E26-A38E-4EEFA05B600F}" type="slidenum">
              <a:rPr lang="en-US" altLang="zh-CN"/>
              <a:pPr>
                <a:defRPr/>
              </a:pPr>
              <a:t>‹#›</a:t>
            </a:fld>
            <a:endParaRPr lang="en-US" altLang="zh-CN"/>
          </a:p>
        </p:txBody>
      </p:sp>
      <p:sp>
        <p:nvSpPr>
          <p:cNvPr id="8"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457200"/>
            <a:ext cx="8229600" cy="1371600"/>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B41811BA-AF77-42DE-9818-D90C7613395A}" type="slidenum">
              <a:rPr lang="en-US" altLang="zh-CN"/>
              <a:pPr>
                <a:defRPr/>
              </a:pPr>
              <a:t>‹#›</a:t>
            </a:fld>
            <a:endParaRPr lang="en-US" altLang="zh-CN"/>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CD0ACFF6-E100-42AF-9439-ACA51819F4D7}" type="slidenum">
              <a:rPr lang="en-US" altLang="zh-CN"/>
              <a:pPr>
                <a:defRPr/>
              </a:pPr>
              <a:t>‹#›</a:t>
            </a:fld>
            <a:endParaRPr lang="en-US" altLang="zh-CN"/>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5" name="Rectangle 4"/>
          <p:cNvSpPr>
            <a:spLocks noGrp="1" noChangeArrowheads="1"/>
          </p:cNvSpPr>
          <p:nvPr>
            <p:ph type="sldNum" sz="quarter" idx="11"/>
          </p:nvPr>
        </p:nvSpPr>
        <p:spPr>
          <a:ln/>
        </p:spPr>
        <p:txBody>
          <a:bodyPr/>
          <a:lstStyle>
            <a:lvl1pPr>
              <a:defRPr/>
            </a:lvl1pPr>
          </a:lstStyle>
          <a:p>
            <a:pPr>
              <a:defRPr/>
            </a:pPr>
            <a:fld id="{69ED8358-F0DC-4172-B7E0-7FBACE7CAC1E}" type="slidenum">
              <a:rPr lang="en-US" altLang="zh-CN"/>
              <a:pPr>
                <a:defRPr/>
              </a:pPr>
              <a:t>‹#›</a:t>
            </a:fld>
            <a:endParaRPr lang="en-US" altLang="zh-CN"/>
          </a:p>
        </p:txBody>
      </p:sp>
      <p:sp>
        <p:nvSpPr>
          <p:cNvPr id="6"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97E77A32-626D-4506-8755-8536815CE7B8}" type="slidenum">
              <a:rPr lang="en-US" altLang="zh-CN"/>
              <a:pPr>
                <a:defRPr/>
              </a:pPr>
              <a:t>‹#›</a:t>
            </a:fld>
            <a:endParaRPr lang="en-US" altLang="zh-CN"/>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8" name="Rectangle 4"/>
          <p:cNvSpPr>
            <a:spLocks noGrp="1" noChangeArrowheads="1"/>
          </p:cNvSpPr>
          <p:nvPr>
            <p:ph type="sldNum" sz="quarter" idx="11"/>
          </p:nvPr>
        </p:nvSpPr>
        <p:spPr>
          <a:ln/>
        </p:spPr>
        <p:txBody>
          <a:bodyPr/>
          <a:lstStyle>
            <a:lvl1pPr>
              <a:defRPr/>
            </a:lvl1pPr>
          </a:lstStyle>
          <a:p>
            <a:pPr>
              <a:defRPr/>
            </a:pPr>
            <a:fld id="{A1B55679-2E8D-448B-9891-01DF025FA482}" type="slidenum">
              <a:rPr lang="en-US" altLang="zh-CN"/>
              <a:pPr>
                <a:defRPr/>
              </a:pPr>
              <a:t>‹#›</a:t>
            </a:fld>
            <a:endParaRPr lang="en-US" altLang="zh-CN"/>
          </a:p>
        </p:txBody>
      </p:sp>
      <p:sp>
        <p:nvSpPr>
          <p:cNvPr id="9"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4" name="Rectangle 4"/>
          <p:cNvSpPr>
            <a:spLocks noGrp="1" noChangeArrowheads="1"/>
          </p:cNvSpPr>
          <p:nvPr>
            <p:ph type="sldNum" sz="quarter" idx="11"/>
          </p:nvPr>
        </p:nvSpPr>
        <p:spPr>
          <a:ln/>
        </p:spPr>
        <p:txBody>
          <a:bodyPr/>
          <a:lstStyle>
            <a:lvl1pPr>
              <a:defRPr/>
            </a:lvl1pPr>
          </a:lstStyle>
          <a:p>
            <a:pPr>
              <a:defRPr/>
            </a:pPr>
            <a:fld id="{7544DF4C-D61E-4B9A-91CB-D14D3C9B2E18}" type="slidenum">
              <a:rPr lang="en-US" altLang="zh-CN"/>
              <a:pPr>
                <a:defRPr/>
              </a:pPr>
              <a:t>‹#›</a:t>
            </a:fld>
            <a:endParaRPr lang="en-US" altLang="zh-CN"/>
          </a:p>
        </p:txBody>
      </p:sp>
      <p:sp>
        <p:nvSpPr>
          <p:cNvPr id="5"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3" name="Rectangle 4"/>
          <p:cNvSpPr>
            <a:spLocks noGrp="1" noChangeArrowheads="1"/>
          </p:cNvSpPr>
          <p:nvPr>
            <p:ph type="sldNum" sz="quarter" idx="11"/>
          </p:nvPr>
        </p:nvSpPr>
        <p:spPr>
          <a:ln/>
        </p:spPr>
        <p:txBody>
          <a:bodyPr/>
          <a:lstStyle>
            <a:lvl1pPr>
              <a:defRPr/>
            </a:lvl1pPr>
          </a:lstStyle>
          <a:p>
            <a:pPr>
              <a:defRPr/>
            </a:pPr>
            <a:fld id="{DE7D23B8-4846-4B9D-AA25-85E45A2EF0EC}" type="slidenum">
              <a:rPr lang="en-US" altLang="zh-CN"/>
              <a:pPr>
                <a:defRPr/>
              </a:pPr>
              <a:t>‹#›</a:t>
            </a:fld>
            <a:endParaRPr lang="en-US" altLang="zh-CN"/>
          </a:p>
        </p:txBody>
      </p:sp>
      <p:sp>
        <p:nvSpPr>
          <p:cNvPr id="4"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474899C5-5BE5-447F-83DB-F07F6F4DE554}" type="slidenum">
              <a:rPr lang="en-US" altLang="zh-CN"/>
              <a:pPr>
                <a:defRPr/>
              </a:pPr>
              <a:t>‹#›</a:t>
            </a:fld>
            <a:endParaRPr lang="en-US" altLang="zh-CN"/>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Rectangle 3"/>
          <p:cNvSpPr>
            <a:spLocks noGrp="1" noChangeArrowheads="1"/>
          </p:cNvSpPr>
          <p:nvPr>
            <p:ph type="ftr" sz="quarter" idx="10"/>
          </p:nvPr>
        </p:nvSpPr>
        <p:spPr>
          <a:ln/>
        </p:spPr>
        <p:txBody>
          <a:bodyPr/>
          <a:lstStyle>
            <a:lvl1pPr>
              <a:defRPr/>
            </a:lvl1pPr>
          </a:lstStyle>
          <a:p>
            <a:pPr>
              <a:defRPr/>
            </a:pPr>
            <a:endParaRPr lang="en-US" altLang="zh-CN"/>
          </a:p>
        </p:txBody>
      </p:sp>
      <p:sp>
        <p:nvSpPr>
          <p:cNvPr id="6" name="Rectangle 4"/>
          <p:cNvSpPr>
            <a:spLocks noGrp="1" noChangeArrowheads="1"/>
          </p:cNvSpPr>
          <p:nvPr>
            <p:ph type="sldNum" sz="quarter" idx="11"/>
          </p:nvPr>
        </p:nvSpPr>
        <p:spPr>
          <a:ln/>
        </p:spPr>
        <p:txBody>
          <a:bodyPr/>
          <a:lstStyle>
            <a:lvl1pPr>
              <a:defRPr/>
            </a:lvl1pPr>
          </a:lstStyle>
          <a:p>
            <a:pPr>
              <a:defRPr/>
            </a:pPr>
            <a:fld id="{1920CE8A-A674-469D-8CAA-8F0A07C34AB3}" type="slidenum">
              <a:rPr lang="en-US" altLang="zh-CN"/>
              <a:pPr>
                <a:defRPr/>
              </a:pPr>
              <a:t>‹#›</a:t>
            </a:fld>
            <a:endParaRPr lang="en-US" altLang="zh-CN"/>
          </a:p>
        </p:txBody>
      </p:sp>
      <p:sp>
        <p:nvSpPr>
          <p:cNvPr id="7" name="Rectangle 17"/>
          <p:cNvSpPr>
            <a:spLocks noGrp="1" noChangeArrowheads="1"/>
          </p:cNvSpPr>
          <p:nvPr>
            <p:ph type="dt" sz="half" idx="12"/>
          </p:nvPr>
        </p:nvSpPr>
        <p:spPr>
          <a:ln/>
        </p:spPr>
        <p:txBody>
          <a:bodyPr/>
          <a:lstStyle>
            <a:lvl1pPr>
              <a:defRPr/>
            </a:lvl1pPr>
          </a:lstStyle>
          <a:p>
            <a:pPr>
              <a:defRPr/>
            </a:pPr>
            <a:endParaRPr lang="en-US"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5" name="Rectangle 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Arial" charset="0"/>
                <a:ea typeface="宋体" pitchFamily="2" charset="-122"/>
              </a:defRPr>
            </a:lvl1pPr>
          </a:lstStyle>
          <a:p>
            <a:pPr>
              <a:defRPr/>
            </a:pPr>
            <a:endParaRPr lang="en-US" altLang="zh-CN"/>
          </a:p>
        </p:txBody>
      </p:sp>
      <p:sp>
        <p:nvSpPr>
          <p:cNvPr id="38916" name="Rectangle 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Black" pitchFamily="34" charset="0"/>
                <a:ea typeface="宋体" pitchFamily="2" charset="-122"/>
              </a:defRPr>
            </a:lvl1pPr>
          </a:lstStyle>
          <a:p>
            <a:pPr>
              <a:defRPr/>
            </a:pPr>
            <a:fld id="{C3C3D271-43FE-466B-ACF8-1B5526765FBB}" type="slidenum">
              <a:rPr lang="en-US" altLang="zh-CN"/>
              <a:pPr>
                <a:defRPr/>
              </a:pPr>
              <a:t>‹#›</a:t>
            </a:fld>
            <a:endParaRPr lang="en-US" altLang="zh-CN"/>
          </a:p>
        </p:txBody>
      </p:sp>
      <p:grpSp>
        <p:nvGrpSpPr>
          <p:cNvPr id="2052" name="Group 35"/>
          <p:cNvGrpSpPr>
            <a:grpSpLocks/>
          </p:cNvGrpSpPr>
          <p:nvPr/>
        </p:nvGrpSpPr>
        <p:grpSpPr bwMode="auto">
          <a:xfrm>
            <a:off x="0" y="0"/>
            <a:ext cx="9144000" cy="546100"/>
            <a:chOff x="0" y="0"/>
            <a:chExt cx="5760" cy="344"/>
          </a:xfrm>
        </p:grpSpPr>
        <p:sp>
          <p:nvSpPr>
            <p:cNvPr id="38917"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a:defRPr/>
              </a:pPr>
              <a:endParaRPr lang="zh-CN" altLang="zh-CN" sz="2400">
                <a:latin typeface="Times New Roman" pitchFamily="18" charset="0"/>
              </a:endParaRPr>
            </a:p>
          </p:txBody>
        </p:sp>
        <p:sp>
          <p:nvSpPr>
            <p:cNvPr id="38918"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w="9525">
              <a:noFill/>
              <a:miter lim="800000"/>
              <a:headEnd/>
              <a:tailEnd/>
            </a:ln>
          </p:spPr>
          <p:txBody>
            <a:bodyPr/>
            <a:lstStyle/>
            <a:p>
              <a:pPr>
                <a:defRPr/>
              </a:pPr>
              <a:endParaRPr lang="zh-CN" altLang="zh-CN" sz="2400">
                <a:latin typeface="Times New Roman" pitchFamily="18" charset="0"/>
              </a:endParaRPr>
            </a:p>
          </p:txBody>
        </p:sp>
        <p:sp>
          <p:nvSpPr>
            <p:cNvPr id="38919" name="Rectangle 7"/>
            <p:cNvSpPr>
              <a:spLocks noChangeArrowheads="1"/>
            </p:cNvSpPr>
            <p:nvPr/>
          </p:nvSpPr>
          <p:spPr bwMode="auto">
            <a:xfrm>
              <a:off x="258" y="85"/>
              <a:ext cx="87" cy="89"/>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38920" name="Rectangle 8"/>
            <p:cNvSpPr>
              <a:spLocks noChangeArrowheads="1"/>
            </p:cNvSpPr>
            <p:nvPr/>
          </p:nvSpPr>
          <p:spPr bwMode="auto">
            <a:xfrm>
              <a:off x="345" y="0"/>
              <a:ext cx="88" cy="87"/>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38921" name="Rectangle 9"/>
            <p:cNvSpPr>
              <a:spLocks noChangeArrowheads="1"/>
            </p:cNvSpPr>
            <p:nvPr/>
          </p:nvSpPr>
          <p:spPr bwMode="auto">
            <a:xfrm>
              <a:off x="345" y="85"/>
              <a:ext cx="88" cy="89"/>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sp>
          <p:nvSpPr>
            <p:cNvPr id="38922" name="Rectangle 10"/>
            <p:cNvSpPr>
              <a:spLocks noChangeArrowheads="1"/>
            </p:cNvSpPr>
            <p:nvPr/>
          </p:nvSpPr>
          <p:spPr bwMode="auto">
            <a:xfrm>
              <a:off x="173" y="173"/>
              <a:ext cx="86" cy="87"/>
            </a:xfrm>
            <a:prstGeom prst="rect">
              <a:avLst/>
            </a:prstGeom>
            <a:solidFill>
              <a:schemeClr val="folHlink"/>
            </a:solidFill>
            <a:ln w="9525">
              <a:noFill/>
              <a:miter lim="800000"/>
              <a:headEnd/>
              <a:tailEnd/>
            </a:ln>
          </p:spPr>
          <p:txBody>
            <a:bodyPr/>
            <a:lstStyle/>
            <a:p>
              <a:pPr>
                <a:defRPr/>
              </a:pPr>
              <a:endParaRPr lang="zh-CN" altLang="zh-CN">
                <a:solidFill>
                  <a:schemeClr val="hlink"/>
                </a:solidFill>
                <a:latin typeface="Arial" charset="0"/>
              </a:endParaRPr>
            </a:p>
          </p:txBody>
        </p:sp>
        <p:sp>
          <p:nvSpPr>
            <p:cNvPr id="38923" name="Rectangle 11"/>
            <p:cNvSpPr>
              <a:spLocks noChangeArrowheads="1"/>
            </p:cNvSpPr>
            <p:nvPr/>
          </p:nvSpPr>
          <p:spPr bwMode="auto">
            <a:xfrm>
              <a:off x="83" y="86"/>
              <a:ext cx="89" cy="87"/>
            </a:xfrm>
            <a:prstGeom prst="rect">
              <a:avLst/>
            </a:prstGeom>
            <a:solidFill>
              <a:schemeClr val="bg2"/>
            </a:solidFill>
            <a:ln w="9525">
              <a:noFill/>
              <a:miter lim="800000"/>
              <a:headEnd/>
              <a:tailEnd/>
            </a:ln>
          </p:spPr>
          <p:txBody>
            <a:bodyPr/>
            <a:lstStyle/>
            <a:p>
              <a:pPr>
                <a:defRPr/>
              </a:pPr>
              <a:endParaRPr lang="zh-CN" altLang="zh-CN" sz="2400">
                <a:latin typeface="Times New Roman" pitchFamily="18" charset="0"/>
              </a:endParaRPr>
            </a:p>
          </p:txBody>
        </p:sp>
        <p:sp>
          <p:nvSpPr>
            <p:cNvPr id="38924" name="Rectangle 12"/>
            <p:cNvSpPr>
              <a:spLocks noChangeArrowheads="1"/>
            </p:cNvSpPr>
            <p:nvPr/>
          </p:nvSpPr>
          <p:spPr bwMode="auto">
            <a:xfrm>
              <a:off x="258" y="171"/>
              <a:ext cx="87" cy="87"/>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sp>
          <p:nvSpPr>
            <p:cNvPr id="38925" name="Rectangle 13"/>
            <p:cNvSpPr>
              <a:spLocks noChangeArrowheads="1"/>
            </p:cNvSpPr>
            <p:nvPr/>
          </p:nvSpPr>
          <p:spPr bwMode="auto">
            <a:xfrm>
              <a:off x="173" y="258"/>
              <a:ext cx="86" cy="86"/>
            </a:xfrm>
            <a:prstGeom prst="rect">
              <a:avLst/>
            </a:prstGeom>
            <a:solidFill>
              <a:schemeClr val="accent2"/>
            </a:solidFill>
            <a:ln w="9525">
              <a:noFill/>
              <a:miter lim="800000"/>
              <a:headEnd/>
              <a:tailEnd/>
            </a:ln>
          </p:spPr>
          <p:txBody>
            <a:bodyPr/>
            <a:lstStyle/>
            <a:p>
              <a:pPr>
                <a:defRPr/>
              </a:pPr>
              <a:endParaRPr lang="zh-CN" altLang="zh-CN">
                <a:solidFill>
                  <a:schemeClr val="accent2"/>
                </a:solidFill>
                <a:latin typeface="Arial" charset="0"/>
              </a:endParaRPr>
            </a:p>
          </p:txBody>
        </p:sp>
      </p:grpSp>
      <p:sp>
        <p:nvSpPr>
          <p:cNvPr id="2053" name="Rectangle 14"/>
          <p:cNvSpPr>
            <a:spLocks noGrp="1" noChangeArrowheads="1"/>
          </p:cNvSpPr>
          <p:nvPr>
            <p:ph type="title"/>
          </p:nvPr>
        </p:nvSpPr>
        <p:spPr bwMode="auto">
          <a:xfrm>
            <a:off x="457200" y="457200"/>
            <a:ext cx="8229600" cy="1371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054" name="Rectangle 15"/>
          <p:cNvSpPr>
            <a:spLocks noGrp="1" noChangeArrowheads="1"/>
          </p:cNvSpPr>
          <p:nvPr>
            <p:ph type="body" idx="1"/>
          </p:nvPr>
        </p:nvSpPr>
        <p:spPr bwMode="auto">
          <a:xfrm>
            <a:off x="457200" y="1981200"/>
            <a:ext cx="8229600" cy="3886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38929" name="Rectangle 17"/>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宋体" pitchFamily="2" charset="-122"/>
              </a:defRPr>
            </a:lvl1pPr>
          </a:lstStyle>
          <a:p>
            <a:pPr>
              <a:defRPr/>
            </a:pPr>
            <a:endParaRPr lang="en-US" altLang="zh-CN"/>
          </a:p>
        </p:txBody>
      </p:sp>
    </p:spTree>
  </p:cSld>
  <p:clrMap bg1="lt1" tx1="dk1" bg2="lt2" tx2="dk2" accent1="accent1" accent2="accent2" accent3="accent3" accent4="accent4" accent5="accent5" accent6="accent6" hlink="hlink" folHlink="folHlink"/>
  <p:sldLayoutIdLst>
    <p:sldLayoutId id="2147484135"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3" r:id="rId14"/>
  </p:sldLayoutIdLst>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ea typeface="宋体" pitchFamily="2" charset="-122"/>
        </a:defRPr>
      </a:lvl2pPr>
      <a:lvl3pPr algn="l" rtl="0" eaLnBrk="0" fontAlgn="base" hangingPunct="0">
        <a:spcBef>
          <a:spcPct val="0"/>
        </a:spcBef>
        <a:spcAft>
          <a:spcPct val="0"/>
        </a:spcAft>
        <a:defRPr sz="4400">
          <a:solidFill>
            <a:schemeClr val="tx1"/>
          </a:solidFill>
          <a:latin typeface="Arial" charset="0"/>
          <a:ea typeface="宋体" pitchFamily="2" charset="-122"/>
        </a:defRPr>
      </a:lvl3pPr>
      <a:lvl4pPr algn="l" rtl="0" eaLnBrk="0" fontAlgn="base" hangingPunct="0">
        <a:spcBef>
          <a:spcPct val="0"/>
        </a:spcBef>
        <a:spcAft>
          <a:spcPct val="0"/>
        </a:spcAft>
        <a:defRPr sz="4400">
          <a:solidFill>
            <a:schemeClr val="tx1"/>
          </a:solidFill>
          <a:latin typeface="Arial" charset="0"/>
          <a:ea typeface="宋体" pitchFamily="2" charset="-122"/>
        </a:defRPr>
      </a:lvl4pPr>
      <a:lvl5pPr algn="l" rtl="0" eaLnBrk="0" fontAlgn="base" hangingPunct="0">
        <a:spcBef>
          <a:spcPct val="0"/>
        </a:spcBef>
        <a:spcAft>
          <a:spcPct val="0"/>
        </a:spcAft>
        <a:defRPr sz="4400">
          <a:solidFill>
            <a:schemeClr val="tx1"/>
          </a:solidFill>
          <a:latin typeface="Arial" charset="0"/>
          <a:ea typeface="宋体" pitchFamily="2" charset="-122"/>
        </a:defRPr>
      </a:lvl5pPr>
      <a:lvl6pPr marL="457200" algn="l" rtl="0" fontAlgn="base">
        <a:spcBef>
          <a:spcPct val="0"/>
        </a:spcBef>
        <a:spcAft>
          <a:spcPct val="0"/>
        </a:spcAft>
        <a:defRPr sz="4400">
          <a:solidFill>
            <a:schemeClr val="tx1"/>
          </a:solidFill>
          <a:latin typeface="Arial" charset="0"/>
          <a:ea typeface="宋体" pitchFamily="2" charset="-122"/>
        </a:defRPr>
      </a:lvl6pPr>
      <a:lvl7pPr marL="914400" algn="l" rtl="0" fontAlgn="base">
        <a:spcBef>
          <a:spcPct val="0"/>
        </a:spcBef>
        <a:spcAft>
          <a:spcPct val="0"/>
        </a:spcAft>
        <a:defRPr sz="4400">
          <a:solidFill>
            <a:schemeClr val="tx1"/>
          </a:solidFill>
          <a:latin typeface="Arial" charset="0"/>
          <a:ea typeface="宋体" pitchFamily="2" charset="-122"/>
        </a:defRPr>
      </a:lvl7pPr>
      <a:lvl8pPr marL="1371600" algn="l" rtl="0" fontAlgn="base">
        <a:spcBef>
          <a:spcPct val="0"/>
        </a:spcBef>
        <a:spcAft>
          <a:spcPct val="0"/>
        </a:spcAft>
        <a:defRPr sz="4400">
          <a:solidFill>
            <a:schemeClr val="tx1"/>
          </a:solidFill>
          <a:latin typeface="Arial" charset="0"/>
          <a:ea typeface="宋体" pitchFamily="2" charset="-122"/>
        </a:defRPr>
      </a:lvl8pPr>
      <a:lvl9pPr marL="1828800" algn="l" rtl="0" fontAlgn="base">
        <a:spcBef>
          <a:spcPct val="0"/>
        </a:spcBef>
        <a:spcAft>
          <a:spcPct val="0"/>
        </a:spcAft>
        <a:defRPr sz="4400">
          <a:solidFill>
            <a:schemeClr val="tx1"/>
          </a:solidFill>
          <a:latin typeface="Arial" charset="0"/>
          <a:ea typeface="宋体" pitchFamily="2" charset="-122"/>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396552" y="692696"/>
            <a:ext cx="10009112" cy="4591050"/>
          </a:xfrm>
        </p:spPr>
        <p:txBody>
          <a:bodyPr/>
          <a:lstStyle/>
          <a:p>
            <a:pPr algn="ctr">
              <a:buNone/>
            </a:pPr>
            <a:r>
              <a:rPr lang="zh-CN" altLang="en-US" sz="4400" b="1" dirty="0" smtClean="0">
                <a:latin typeface="方正粗黑宋简体" panose="02000000000000000000" pitchFamily="2" charset="-122"/>
                <a:ea typeface="方正粗黑宋简体" panose="02000000000000000000" pitchFamily="2" charset="-122"/>
              </a:rPr>
              <a:t>在线教育、慕课与人工智能：</a:t>
            </a:r>
            <a:endParaRPr lang="en-US" altLang="zh-CN" sz="4400" b="1" dirty="0" smtClean="0">
              <a:latin typeface="方正粗黑宋简体" panose="02000000000000000000" pitchFamily="2" charset="-122"/>
              <a:ea typeface="方正粗黑宋简体" panose="02000000000000000000" pitchFamily="2" charset="-122"/>
            </a:endParaRPr>
          </a:p>
          <a:p>
            <a:pPr algn="ctr">
              <a:buNone/>
            </a:pPr>
            <a:r>
              <a:rPr lang="zh-CN" altLang="en-US" sz="4400" b="1" dirty="0" smtClean="0">
                <a:latin typeface="方正粗黑宋简体" panose="02000000000000000000" pitchFamily="2" charset="-122"/>
                <a:ea typeface="方正粗黑宋简体" panose="02000000000000000000" pitchFamily="2" charset="-122"/>
              </a:rPr>
              <a:t>挑战与思考</a:t>
            </a:r>
            <a:endParaRPr lang="en-US" altLang="zh-CN" sz="4400" b="1" dirty="0" smtClean="0">
              <a:latin typeface="方正粗黑宋简体" panose="02000000000000000000" pitchFamily="2" charset="-122"/>
              <a:ea typeface="方正粗黑宋简体" panose="02000000000000000000" pitchFamily="2" charset="-122"/>
            </a:endParaRPr>
          </a:p>
          <a:p>
            <a:pPr algn="ctr">
              <a:buNone/>
            </a:pPr>
            <a:endParaRPr lang="en-US" altLang="zh-CN" sz="2800" b="1" dirty="0" smtClean="0">
              <a:latin typeface="华文仿宋" panose="02010600040101010101" pitchFamily="2" charset="-122"/>
              <a:ea typeface="华文仿宋" panose="02010600040101010101" pitchFamily="2" charset="-122"/>
            </a:endParaRPr>
          </a:p>
          <a:p>
            <a:pPr algn="ctr">
              <a:buNone/>
            </a:pPr>
            <a:r>
              <a:rPr lang="zh-CN" altLang="en-US" sz="2600" b="1" dirty="0" smtClean="0">
                <a:latin typeface="华文仿宋" panose="02010600040101010101" pitchFamily="2" charset="-122"/>
                <a:ea typeface="华文仿宋" panose="02010600040101010101" pitchFamily="2" charset="-122"/>
              </a:rPr>
              <a:t>清华大学</a:t>
            </a:r>
            <a:r>
              <a:rPr lang="zh-CN" altLang="en-US" sz="2600" b="1" dirty="0">
                <a:latin typeface="华文仿宋" panose="02010600040101010101" pitchFamily="2" charset="-122"/>
                <a:ea typeface="华文仿宋" panose="02010600040101010101" pitchFamily="2" charset="-122"/>
              </a:rPr>
              <a:t>计算机科学与技术系</a:t>
            </a:r>
            <a:r>
              <a:rPr lang="zh-CN" altLang="en-US" sz="2600" b="1" dirty="0" smtClean="0">
                <a:latin typeface="华文仿宋" panose="02010600040101010101" pitchFamily="2" charset="-122"/>
                <a:ea typeface="华文仿宋" panose="02010600040101010101" pitchFamily="2" charset="-122"/>
              </a:rPr>
              <a:t>教授</a:t>
            </a:r>
            <a:endParaRPr lang="en-US" altLang="zh-CN" sz="2600" b="1" dirty="0" smtClean="0">
              <a:latin typeface="华文仿宋" panose="02010600040101010101" pitchFamily="2" charset="-122"/>
              <a:ea typeface="华文仿宋" panose="02010600040101010101" pitchFamily="2" charset="-122"/>
            </a:endParaRPr>
          </a:p>
          <a:p>
            <a:pPr algn="ctr">
              <a:buNone/>
            </a:pPr>
            <a:r>
              <a:rPr lang="zh-CN" altLang="en-US" sz="2600" b="1" dirty="0" smtClean="0">
                <a:latin typeface="华文仿宋" panose="02010600040101010101" pitchFamily="2" charset="-122"/>
                <a:ea typeface="华文仿宋" panose="02010600040101010101" pitchFamily="2" charset="-122"/>
              </a:rPr>
              <a:t>清华大学人工智能研究院常务副院长</a:t>
            </a:r>
            <a:endParaRPr lang="en-US" altLang="zh-CN" sz="2600" b="1" dirty="0" smtClean="0">
              <a:latin typeface="华文仿宋" panose="02010600040101010101" pitchFamily="2" charset="-122"/>
              <a:ea typeface="华文仿宋" panose="02010600040101010101" pitchFamily="2" charset="-122"/>
            </a:endParaRPr>
          </a:p>
          <a:p>
            <a:pPr algn="ctr">
              <a:buNone/>
            </a:pPr>
            <a:r>
              <a:rPr lang="zh-CN" altLang="en-US" sz="2600" b="1" dirty="0">
                <a:latin typeface="华文仿宋" panose="02010600040101010101" pitchFamily="2" charset="-122"/>
                <a:ea typeface="华文仿宋" panose="02010600040101010101" pitchFamily="2" charset="-122"/>
              </a:rPr>
              <a:t>教育部在线教育研究中心副主任</a:t>
            </a:r>
          </a:p>
          <a:p>
            <a:pPr algn="ctr">
              <a:buNone/>
            </a:pPr>
            <a:r>
              <a:rPr lang="zh-CN" altLang="en-US" sz="2600" b="1" dirty="0">
                <a:latin typeface="华文仿宋" panose="02010600040101010101" pitchFamily="2" charset="-122"/>
                <a:ea typeface="华文仿宋" panose="02010600040101010101" pitchFamily="2" charset="-122"/>
              </a:rPr>
              <a:t>教育部教学信息化与教学方法创新指导委员会副</a:t>
            </a:r>
            <a:r>
              <a:rPr lang="zh-CN" altLang="en-US" sz="2600" b="1" dirty="0" smtClean="0">
                <a:latin typeface="华文仿宋" panose="02010600040101010101" pitchFamily="2" charset="-122"/>
                <a:ea typeface="华文仿宋" panose="02010600040101010101" pitchFamily="2" charset="-122"/>
              </a:rPr>
              <a:t>主任委员</a:t>
            </a:r>
            <a:endParaRPr lang="en-US" altLang="zh-CN" sz="2600" b="1" dirty="0" smtClean="0">
              <a:latin typeface="华文仿宋" panose="02010600040101010101" pitchFamily="2" charset="-122"/>
              <a:ea typeface="华文仿宋" panose="02010600040101010101" pitchFamily="2" charset="-122"/>
            </a:endParaRPr>
          </a:p>
          <a:p>
            <a:pPr algn="ctr">
              <a:buNone/>
            </a:pPr>
            <a:r>
              <a:rPr lang="zh-CN" altLang="en-US" sz="2600" b="1" dirty="0" smtClean="0">
                <a:latin typeface="华文仿宋" panose="02010600040101010101" pitchFamily="2" charset="-122"/>
                <a:ea typeface="华文仿宋" panose="02010600040101010101" pitchFamily="2" charset="-122"/>
              </a:rPr>
              <a:t>孙茂松</a:t>
            </a:r>
            <a:endParaRPr lang="en-US" altLang="zh-CN" sz="2600" b="1" dirty="0" smtClean="0">
              <a:latin typeface="华文仿宋" panose="02010600040101010101" pitchFamily="2" charset="-122"/>
              <a:ea typeface="华文仿宋" panose="02010600040101010101" pitchFamily="2" charset="-122"/>
            </a:endParaRPr>
          </a:p>
          <a:p>
            <a:pPr algn="ctr">
              <a:buNone/>
            </a:pPr>
            <a:endParaRPr lang="en-US" altLang="zh-CN" sz="3600" b="1" dirty="0">
              <a:latin typeface="华文仿宋" panose="02010600040101010101" pitchFamily="2" charset="-122"/>
              <a:ea typeface="华文仿宋" panose="02010600040101010101" pitchFamily="2" charset="-122"/>
            </a:endParaRPr>
          </a:p>
          <a:p>
            <a:pPr algn="ctr">
              <a:buNone/>
            </a:pPr>
            <a:r>
              <a:rPr lang="en-US" altLang="zh-CN" sz="2600" b="1" dirty="0" smtClean="0">
                <a:latin typeface="华文仿宋" panose="02010600040101010101" pitchFamily="2" charset="-122"/>
                <a:ea typeface="华文仿宋" panose="02010600040101010101" pitchFamily="2" charset="-122"/>
              </a:rPr>
              <a:t>2021</a:t>
            </a:r>
            <a:r>
              <a:rPr lang="zh-CN" altLang="en-US" sz="2600" b="1" dirty="0">
                <a:latin typeface="华文仿宋" panose="02010600040101010101" pitchFamily="2" charset="-122"/>
                <a:ea typeface="华文仿宋" panose="02010600040101010101" pitchFamily="2" charset="-122"/>
              </a:rPr>
              <a:t>全球智慧教育</a:t>
            </a:r>
            <a:r>
              <a:rPr lang="zh-CN" altLang="en-US" sz="2600" b="1" dirty="0" smtClean="0">
                <a:latin typeface="华文仿宋" panose="02010600040101010101" pitchFamily="2" charset="-122"/>
                <a:ea typeface="华文仿宋" panose="02010600040101010101" pitchFamily="2" charset="-122"/>
              </a:rPr>
              <a:t>大会</a:t>
            </a:r>
            <a:endParaRPr lang="en-US" altLang="zh-CN" sz="2600" b="1" dirty="0" smtClean="0">
              <a:latin typeface="华文仿宋" panose="02010600040101010101" pitchFamily="2" charset="-122"/>
              <a:ea typeface="华文仿宋" panose="02010600040101010101" pitchFamily="2" charset="-122"/>
            </a:endParaRPr>
          </a:p>
          <a:p>
            <a:pPr algn="ctr">
              <a:buNone/>
            </a:pPr>
            <a:r>
              <a:rPr lang="en-US" altLang="zh-CN" sz="2600" b="1" dirty="0" smtClean="0">
                <a:latin typeface="华文仿宋" panose="02010600040101010101" pitchFamily="2" charset="-122"/>
                <a:ea typeface="华文仿宋" panose="02010600040101010101" pitchFamily="2" charset="-122"/>
              </a:rPr>
              <a:t>2021</a:t>
            </a:r>
            <a:r>
              <a:rPr lang="zh-CN" altLang="en-US" sz="2600" b="1" dirty="0" smtClean="0">
                <a:latin typeface="华文仿宋" panose="02010600040101010101" pitchFamily="2" charset="-122"/>
                <a:ea typeface="华文仿宋" panose="02010600040101010101" pitchFamily="2" charset="-122"/>
              </a:rPr>
              <a:t>年</a:t>
            </a:r>
            <a:r>
              <a:rPr lang="en-US" altLang="zh-CN" sz="2600" b="1" dirty="0">
                <a:latin typeface="华文仿宋" panose="02010600040101010101" pitchFamily="2" charset="-122"/>
                <a:ea typeface="华文仿宋" panose="02010600040101010101" pitchFamily="2" charset="-122"/>
              </a:rPr>
              <a:t>8</a:t>
            </a:r>
            <a:r>
              <a:rPr lang="zh-CN" altLang="en-US" sz="2600" b="1" dirty="0" smtClean="0">
                <a:latin typeface="华文仿宋" panose="02010600040101010101" pitchFamily="2" charset="-122"/>
                <a:ea typeface="华文仿宋" panose="02010600040101010101" pitchFamily="2" charset="-122"/>
              </a:rPr>
              <a:t>月</a:t>
            </a:r>
            <a:r>
              <a:rPr lang="en-US" altLang="zh-CN" sz="2600" b="1" dirty="0" smtClean="0">
                <a:latin typeface="华文仿宋" panose="02010600040101010101" pitchFamily="2" charset="-122"/>
                <a:ea typeface="华文仿宋" panose="02010600040101010101" pitchFamily="2" charset="-122"/>
              </a:rPr>
              <a:t>19</a:t>
            </a:r>
            <a:r>
              <a:rPr lang="zh-CN" altLang="en-US" sz="2600" b="1" dirty="0" smtClean="0">
                <a:latin typeface="华文仿宋" panose="02010600040101010101" pitchFamily="2" charset="-122"/>
                <a:ea typeface="华文仿宋" panose="02010600040101010101" pitchFamily="2" charset="-122"/>
              </a:rPr>
              <a:t>日，北京</a:t>
            </a:r>
            <a:r>
              <a:rPr lang="zh-CN" altLang="en-US" sz="2600" b="1" dirty="0">
                <a:latin typeface="华文仿宋" panose="02010600040101010101" pitchFamily="2" charset="-122"/>
                <a:ea typeface="华文仿宋" panose="02010600040101010101" pitchFamily="2" charset="-122"/>
              </a:rPr>
              <a:t>师范大学</a:t>
            </a:r>
          </a:p>
          <a:p>
            <a:pPr algn="ctr">
              <a:buNone/>
            </a:pPr>
            <a:endParaRPr lang="en-US" altLang="zh-CN" sz="3600" dirty="0" smtClean="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33409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b="1" dirty="0" smtClean="0"/>
              <a:t>MOOC</a:t>
            </a:r>
            <a:r>
              <a:rPr lang="zh-CN" altLang="en-US" b="1" dirty="0" smtClean="0"/>
              <a:t>最新</a:t>
            </a:r>
            <a:r>
              <a:rPr kumimoji="1" lang="zh-CN" altLang="en-US" sz="4400" b="1" dirty="0" smtClean="0"/>
              <a:t>动态</a:t>
            </a:r>
            <a:endParaRPr kumimoji="1" lang="zh-CN" altLang="en-US" sz="4400" b="1" dirty="0"/>
          </a:p>
        </p:txBody>
      </p:sp>
      <p:sp>
        <p:nvSpPr>
          <p:cNvPr id="5" name="内容占位符 7"/>
          <p:cNvSpPr>
            <a:spLocks noGrp="1"/>
          </p:cNvSpPr>
          <p:nvPr>
            <p:ph idx="1"/>
          </p:nvPr>
        </p:nvSpPr>
        <p:spPr>
          <a:xfrm>
            <a:off x="0" y="979878"/>
            <a:ext cx="9038046" cy="4898244"/>
          </a:xfrm>
        </p:spPr>
        <p:txBody>
          <a:bodyPr>
            <a:noAutofit/>
          </a:bodyPr>
          <a:lstStyle/>
          <a:p>
            <a:pPr marL="0" indent="0">
              <a:lnSpc>
                <a:spcPct val="120000"/>
              </a:lnSpc>
            </a:pPr>
            <a:endParaRPr lang="en-US" altLang="zh-CN" b="1" dirty="0" smtClean="0"/>
          </a:p>
          <a:p>
            <a:pPr>
              <a:lnSpc>
                <a:spcPct val="120000"/>
              </a:lnSpc>
              <a:buBlip>
                <a:blip r:embed="rId2"/>
              </a:buBlip>
            </a:pPr>
            <a:r>
              <a:rPr lang="en-US" altLang="zh-CN" sz="2100" dirty="0" err="1" smtClean="0"/>
              <a:t>Coursera</a:t>
            </a:r>
            <a:r>
              <a:rPr lang="zh-CN" altLang="en-US" sz="2100" dirty="0"/>
              <a:t>近日扩增融资</a:t>
            </a:r>
            <a:r>
              <a:rPr lang="en-US" altLang="zh-CN" sz="2100" dirty="0"/>
              <a:t>2000 </a:t>
            </a:r>
            <a:r>
              <a:rPr lang="zh-CN" altLang="en-US" sz="2100" dirty="0"/>
              <a:t>万美元，使其 </a:t>
            </a:r>
            <a:r>
              <a:rPr lang="en-US" altLang="zh-CN" sz="2100" dirty="0"/>
              <a:t>B </a:t>
            </a:r>
            <a:r>
              <a:rPr lang="zh-CN" altLang="en-US" sz="2100" dirty="0"/>
              <a:t>轮最终达到 </a:t>
            </a:r>
            <a:r>
              <a:rPr lang="en-US" altLang="zh-CN" sz="2100" dirty="0"/>
              <a:t>6300 </a:t>
            </a:r>
            <a:r>
              <a:rPr lang="zh-CN" altLang="en-US" sz="2100" dirty="0"/>
              <a:t>万美元。</a:t>
            </a:r>
            <a:r>
              <a:rPr lang="en-US" altLang="zh-CN" sz="2100" dirty="0" smtClean="0"/>
              <a:t>Co</a:t>
            </a:r>
            <a:endParaRPr lang="zh-CN" altLang="en-US" sz="2100" dirty="0"/>
          </a:p>
          <a:p>
            <a:pPr>
              <a:lnSpc>
                <a:spcPct val="120000"/>
              </a:lnSpc>
              <a:buBlip>
                <a:blip r:embed="rId2"/>
              </a:buBlip>
            </a:pPr>
            <a:r>
              <a:rPr lang="en-US" altLang="zh-CN" sz="2100" dirty="0" smtClean="0"/>
              <a:t> </a:t>
            </a:r>
            <a:endParaRPr lang="en-US" altLang="zh-CN" b="1" dirty="0"/>
          </a:p>
        </p:txBody>
      </p:sp>
      <p:pic>
        <p:nvPicPr>
          <p:cNvPr id="7170"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 y="2204864"/>
            <a:ext cx="9144001"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133"/>
            <a:ext cx="9144000" cy="234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内容占位符 2"/>
          <p:cNvSpPr txBox="1">
            <a:spLocks/>
          </p:cNvSpPr>
          <p:nvPr/>
        </p:nvSpPr>
        <p:spPr bwMode="auto">
          <a:xfrm>
            <a:off x="107504" y="6254187"/>
            <a:ext cx="9080500" cy="676535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ea typeface="+mn-ea"/>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ea typeface="+mn-ea"/>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ea typeface="+mn-ea"/>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mn-ea"/>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ea typeface="+mn-ea"/>
              </a:defRPr>
            </a:lvl9pPr>
          </a:lstStyle>
          <a:p>
            <a:pPr marL="0" indent="0">
              <a:buNone/>
            </a:pPr>
            <a:endParaRPr lang="en-US" altLang="zh-CN" kern="0" dirty="0" smtClean="0"/>
          </a:p>
        </p:txBody>
      </p:sp>
    </p:spTree>
    <p:extLst>
      <p:ext uri="{BB962C8B-B14F-4D97-AF65-F5344CB8AC3E}">
        <p14:creationId xmlns:p14="http://schemas.microsoft.com/office/powerpoint/2010/main" val="2173883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标题 6"/>
          <p:cNvSpPr>
            <a:spLocks noGrp="1"/>
          </p:cNvSpPr>
          <p:nvPr>
            <p:ph type="title"/>
          </p:nvPr>
        </p:nvSpPr>
        <p:spPr>
          <a:xfrm>
            <a:off x="85058" y="335453"/>
            <a:ext cx="9058942" cy="907845"/>
          </a:xfrm>
        </p:spPr>
        <p:txBody>
          <a:bodyPr/>
          <a:lstStyle/>
          <a:p>
            <a:r>
              <a:rPr lang="zh-CN" altLang="en-US" sz="4000" b="1" dirty="0" smtClean="0">
                <a:latin typeface="Times New Roman" charset="0"/>
                <a:ea typeface="黑体" charset="0"/>
                <a:cs typeface="黑体" charset="0"/>
              </a:rPr>
              <a:t>思考三</a:t>
            </a:r>
            <a:r>
              <a:rPr kumimoji="0" lang="zh-CN" altLang="en-US" sz="4000" b="1" dirty="0" smtClean="0">
                <a:latin typeface="Times New Roman" charset="0"/>
                <a:ea typeface="黑体" charset="0"/>
                <a:cs typeface="黑体" charset="0"/>
              </a:rPr>
              <a:t>：与慕课的关系</a:t>
            </a:r>
            <a:endParaRPr kumimoji="0" lang="zh-CN" altLang="en-US" sz="4000" b="1" dirty="0">
              <a:latin typeface="Times New Roman" charset="0"/>
              <a:ea typeface="黑体" charset="0"/>
              <a:cs typeface="黑体" charset="0"/>
            </a:endParaRPr>
          </a:p>
        </p:txBody>
      </p:sp>
      <p:pic>
        <p:nvPicPr>
          <p:cNvPr id="7" name="Picture 2" descr="2020 Web Traff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00" y="15875"/>
            <a:ext cx="9194800" cy="6842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6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Registered Users in 2019, 2020 , and Total for Top MOOC Provider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0" y="44624"/>
            <a:ext cx="9612560" cy="7056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23845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oursera Learner Stats During the Pandemic. 16 million new users, 35 million enrollments"/>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5496" y="0"/>
            <a:ext cx="9108504" cy="8291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52602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109320" y="44624"/>
            <a:ext cx="9254145" cy="5526921"/>
          </a:xfrm>
          <a:prstGeom prst="rect">
            <a:avLst/>
          </a:prstGeom>
        </p:spPr>
      </p:pic>
      <p:sp>
        <p:nvSpPr>
          <p:cNvPr id="3" name="矩形 2"/>
          <p:cNvSpPr/>
          <p:nvPr/>
        </p:nvSpPr>
        <p:spPr>
          <a:xfrm>
            <a:off x="0" y="5411450"/>
            <a:ext cx="9362615" cy="1446550"/>
          </a:xfrm>
          <a:prstGeom prst="rect">
            <a:avLst/>
          </a:prstGeom>
        </p:spPr>
        <p:txBody>
          <a:bodyPr wrap="square">
            <a:spAutoFit/>
          </a:bodyPr>
          <a:lstStyle/>
          <a:p>
            <a:r>
              <a:rPr lang="en-US" altLang="zh-CN" sz="2200" dirty="0">
                <a:solidFill>
                  <a:srgbClr val="3B3B3B"/>
                </a:solidFill>
                <a:latin typeface="Times New Roman" panose="02020603050405020304" pitchFamily="18" charset="0"/>
                <a:cs typeface="Times New Roman" panose="02020603050405020304" pitchFamily="18" charset="0"/>
              </a:rPr>
              <a:t>1. Based on Alexa Ranking. Numbers in parentheses point to the change in ranking since March 14th.</a:t>
            </a:r>
          </a:p>
          <a:p>
            <a:r>
              <a:rPr lang="en-US" altLang="zh-CN" sz="2200" dirty="0">
                <a:solidFill>
                  <a:srgbClr val="3B3B3B"/>
                </a:solidFill>
                <a:latin typeface="Times New Roman" panose="02020603050405020304" pitchFamily="18" charset="0"/>
                <a:cs typeface="Times New Roman" panose="02020603050405020304" pitchFamily="18" charset="0"/>
              </a:rPr>
              <a:t>2. Number of sessions in March and percent change from February. Based on </a:t>
            </a:r>
            <a:r>
              <a:rPr lang="en-US" altLang="zh-CN" sz="2200" dirty="0" err="1">
                <a:solidFill>
                  <a:srgbClr val="3B3B3B"/>
                </a:solidFill>
                <a:latin typeface="Times New Roman" panose="02020603050405020304" pitchFamily="18" charset="0"/>
                <a:cs typeface="Times New Roman" panose="02020603050405020304" pitchFamily="18" charset="0"/>
              </a:rPr>
              <a:t>SimilarWeb</a:t>
            </a:r>
            <a:r>
              <a:rPr lang="en-US" altLang="zh-CN" sz="2200" dirty="0">
                <a:solidFill>
                  <a:srgbClr val="3B3B3B"/>
                </a:solidFill>
                <a:latin typeface="Times New Roman" panose="02020603050405020304" pitchFamily="18" charset="0"/>
                <a:cs typeface="Times New Roman" panose="02020603050405020304" pitchFamily="18" charset="0"/>
              </a:rPr>
              <a:t> data.</a:t>
            </a:r>
            <a:endParaRPr lang="en-US" altLang="zh-CN" sz="2200" b="0" i="0" dirty="0">
              <a:solidFill>
                <a:srgbClr val="3B3B3B"/>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50920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a:stretch>
            <a:fillRect/>
          </a:stretch>
        </p:blipFill>
        <p:spPr>
          <a:xfrm>
            <a:off x="5984413" y="1340043"/>
            <a:ext cx="2978677" cy="4465221"/>
          </a:xfrm>
          <a:prstGeom prst="rect">
            <a:avLst/>
          </a:prstGeom>
        </p:spPr>
      </p:pic>
      <p:sp>
        <p:nvSpPr>
          <p:cNvPr id="6" name="矩形 5"/>
          <p:cNvSpPr/>
          <p:nvPr/>
        </p:nvSpPr>
        <p:spPr>
          <a:xfrm>
            <a:off x="251520" y="620688"/>
            <a:ext cx="5616624" cy="6063198"/>
          </a:xfrm>
          <a:prstGeom prst="rect">
            <a:avLst/>
          </a:prstGeom>
        </p:spPr>
        <p:txBody>
          <a:bodyPr wrap="square">
            <a:spAutoFit/>
          </a:bodyPr>
          <a:lstStyle/>
          <a:p>
            <a:r>
              <a:rPr lang="zh-CN" altLang="en-US" sz="2800" b="1" dirty="0" smtClean="0">
                <a:solidFill>
                  <a:srgbClr val="AB1942"/>
                </a:solidFill>
              </a:rPr>
              <a:t>学堂在线总裁王帅国：</a:t>
            </a:r>
            <a:endParaRPr lang="en-US" altLang="zh-CN" sz="2800" b="1" dirty="0" smtClean="0">
              <a:solidFill>
                <a:srgbClr val="AB1942"/>
              </a:solidFill>
            </a:endParaRPr>
          </a:p>
          <a:p>
            <a:r>
              <a:rPr lang="zh-CN" altLang="en-US" sz="2400" dirty="0" smtClean="0"/>
              <a:t>学堂</a:t>
            </a:r>
            <a:r>
              <a:rPr lang="zh-CN" altLang="en-US" sz="2400" dirty="0"/>
              <a:t>在线为高校免费提供</a:t>
            </a:r>
            <a:r>
              <a:rPr lang="en-US" altLang="zh-CN" sz="2400" dirty="0"/>
              <a:t>1600</a:t>
            </a:r>
            <a:r>
              <a:rPr lang="zh-CN" altLang="en-US" sz="2400" dirty="0"/>
              <a:t>门学分课，为很多学校开展在线教学提供了内容保障。同时，学堂在线</a:t>
            </a:r>
            <a:r>
              <a:rPr lang="en-US" altLang="zh-CN" sz="2400" dirty="0"/>
              <a:t>3000</a:t>
            </a:r>
            <a:r>
              <a:rPr lang="zh-CN" altLang="en-US" sz="2400" dirty="0"/>
              <a:t>门慕课免费向公众开放。这段时间，</a:t>
            </a:r>
            <a:r>
              <a:rPr lang="zh-CN" altLang="en-US" sz="2400" dirty="0">
                <a:solidFill>
                  <a:srgbClr val="FF0000"/>
                </a:solidFill>
              </a:rPr>
              <a:t>平台的访问量是此前的</a:t>
            </a:r>
            <a:r>
              <a:rPr lang="en-US" altLang="zh-CN" sz="2400" dirty="0">
                <a:solidFill>
                  <a:srgbClr val="FF0000"/>
                </a:solidFill>
              </a:rPr>
              <a:t>22</a:t>
            </a:r>
            <a:r>
              <a:rPr lang="zh-CN" altLang="en-US" sz="2400" dirty="0">
                <a:solidFill>
                  <a:srgbClr val="FF0000"/>
                </a:solidFill>
              </a:rPr>
              <a:t>倍。</a:t>
            </a:r>
            <a:r>
              <a:rPr lang="zh-CN" altLang="en-US" sz="2400" dirty="0"/>
              <a:t/>
            </a:r>
            <a:br>
              <a:rPr lang="zh-CN" altLang="en-US" sz="2400" dirty="0"/>
            </a:br>
            <a:r>
              <a:rPr lang="zh-CN" altLang="en-US" sz="2400" dirty="0"/>
              <a:t>口碑不错的雨课堂成了很多高校开展互动式线上教学的主要教学工具，我们免费为</a:t>
            </a:r>
            <a:r>
              <a:rPr lang="en-US" altLang="zh-CN" sz="2400" dirty="0"/>
              <a:t>6</a:t>
            </a:r>
            <a:r>
              <a:rPr lang="zh-CN" altLang="en-US" sz="2400" dirty="0"/>
              <a:t>万名高校老师开通了雨课堂会员版，帮助老师在疫情期间实现在线教学。据统计，</a:t>
            </a:r>
            <a:r>
              <a:rPr lang="en-US" altLang="zh-CN" sz="2400" dirty="0"/>
              <a:t>2</a:t>
            </a:r>
            <a:r>
              <a:rPr lang="zh-CN" altLang="en-US" sz="2400" dirty="0"/>
              <a:t>月</a:t>
            </a:r>
            <a:r>
              <a:rPr lang="en-US" altLang="zh-CN" sz="2400" dirty="0"/>
              <a:t>17</a:t>
            </a:r>
            <a:r>
              <a:rPr lang="zh-CN" altLang="en-US" sz="2400" dirty="0"/>
              <a:t>日至今，雨课堂已经开课</a:t>
            </a:r>
            <a:r>
              <a:rPr lang="en-US" altLang="zh-CN" sz="2400" dirty="0"/>
              <a:t>50</a:t>
            </a:r>
            <a:r>
              <a:rPr lang="zh-CN" altLang="en-US" sz="2400" dirty="0"/>
              <a:t>万门次</a:t>
            </a:r>
            <a:r>
              <a:rPr lang="zh-CN" altLang="en-US" sz="2400" dirty="0" smtClean="0"/>
              <a:t>。</a:t>
            </a:r>
            <a:r>
              <a:rPr lang="zh-CN" altLang="en-US" sz="2400" dirty="0"/>
              <a:t/>
            </a:r>
            <a:br>
              <a:rPr lang="zh-CN" altLang="en-US" sz="2400" dirty="0"/>
            </a:br>
            <a:r>
              <a:rPr lang="zh-CN" altLang="en-US" sz="2400" dirty="0"/>
              <a:t>此外，我们还通过学堂在线平台和雨课堂平台，在疫情防控期间，免费为全国老师进行在线教学师资培训，每天覆盖人数超过</a:t>
            </a:r>
            <a:r>
              <a:rPr lang="en-US" altLang="zh-CN" sz="2400" dirty="0"/>
              <a:t>30</a:t>
            </a:r>
            <a:r>
              <a:rPr lang="zh-CN" altLang="en-US" sz="2400" dirty="0"/>
              <a:t>万，培训时长持续一个月。</a:t>
            </a:r>
          </a:p>
        </p:txBody>
      </p:sp>
    </p:spTree>
    <p:extLst>
      <p:ext uri="{BB962C8B-B14F-4D97-AF65-F5344CB8AC3E}">
        <p14:creationId xmlns:p14="http://schemas.microsoft.com/office/powerpoint/2010/main" val="1523514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35496" y="686982"/>
            <a:ext cx="9144000" cy="5904806"/>
          </a:xfrm>
        </p:spPr>
        <p:txBody>
          <a:bodyPr>
            <a:normAutofit/>
          </a:bodyPr>
          <a:lstStyle/>
          <a:p>
            <a:endParaRPr lang="en-US" altLang="zh-CN" dirty="0" smtClean="0">
              <a:solidFill>
                <a:srgbClr val="FF0000"/>
              </a:solidFill>
            </a:endParaRPr>
          </a:p>
          <a:p>
            <a:r>
              <a:rPr lang="zh-CN" altLang="en-US" sz="2800" dirty="0" smtClean="0">
                <a:solidFill>
                  <a:srgbClr val="FF0000"/>
                </a:solidFill>
              </a:rPr>
              <a:t>特点</a:t>
            </a:r>
            <a:r>
              <a:rPr lang="en-US" altLang="zh-CN" sz="2800" dirty="0" smtClean="0">
                <a:solidFill>
                  <a:srgbClr val="FF0000"/>
                </a:solidFill>
              </a:rPr>
              <a:t>1</a:t>
            </a:r>
            <a:r>
              <a:rPr lang="zh-CN" altLang="en-US" sz="2800" dirty="0" smtClean="0">
                <a:solidFill>
                  <a:srgbClr val="FF0000"/>
                </a:solidFill>
              </a:rPr>
              <a:t>：以</a:t>
            </a:r>
            <a:r>
              <a:rPr lang="zh-CN" altLang="en-US" sz="2800" dirty="0">
                <a:solidFill>
                  <a:srgbClr val="FF0000"/>
                </a:solidFill>
              </a:rPr>
              <a:t>“短视频</a:t>
            </a:r>
            <a:r>
              <a:rPr lang="zh-CN" altLang="en-US" sz="2800" dirty="0" smtClean="0">
                <a:solidFill>
                  <a:srgbClr val="FF0000"/>
                </a:solidFill>
              </a:rPr>
              <a:t>（</a:t>
            </a:r>
            <a:r>
              <a:rPr lang="en-US" altLang="zh-CN" sz="2800" dirty="0" smtClean="0">
                <a:solidFill>
                  <a:srgbClr val="FF0000"/>
                </a:solidFill>
              </a:rPr>
              <a:t>10</a:t>
            </a:r>
            <a:r>
              <a:rPr lang="zh-CN" altLang="en-US" sz="2800" dirty="0" smtClean="0">
                <a:solidFill>
                  <a:srgbClr val="FF0000"/>
                </a:solidFill>
              </a:rPr>
              <a:t>分钟左右）</a:t>
            </a:r>
            <a:r>
              <a:rPr lang="en-US" altLang="zh-CN" sz="2800" dirty="0">
                <a:solidFill>
                  <a:srgbClr val="FF0000"/>
                </a:solidFill>
              </a:rPr>
              <a:t>+ </a:t>
            </a:r>
            <a:r>
              <a:rPr lang="zh-CN" altLang="en-US" sz="2800" dirty="0">
                <a:solidFill>
                  <a:srgbClr val="FF0000"/>
                </a:solidFill>
              </a:rPr>
              <a:t>交互式</a:t>
            </a:r>
            <a:r>
              <a:rPr lang="zh-CN" altLang="en-US" sz="2800" dirty="0" smtClean="0">
                <a:solidFill>
                  <a:srgbClr val="FF0000"/>
                </a:solidFill>
              </a:rPr>
              <a:t>练习”</a:t>
            </a:r>
            <a:r>
              <a:rPr lang="zh-CN" altLang="en-US" sz="2800" dirty="0">
                <a:solidFill>
                  <a:srgbClr val="FF0000"/>
                </a:solidFill>
              </a:rPr>
              <a:t>为基本教学单元的知识点</a:t>
            </a:r>
            <a:r>
              <a:rPr lang="en-US" altLang="zh-CN" sz="2800" dirty="0">
                <a:solidFill>
                  <a:srgbClr val="FF0000"/>
                </a:solidFill>
              </a:rPr>
              <a:t>/</a:t>
            </a:r>
            <a:r>
              <a:rPr lang="zh-CN" altLang="en-US" sz="2800" dirty="0">
                <a:solidFill>
                  <a:srgbClr val="FF0000"/>
                </a:solidFill>
              </a:rPr>
              <a:t>知识体组织模式和学习</a:t>
            </a:r>
            <a:r>
              <a:rPr lang="zh-CN" altLang="en-US" sz="2800" dirty="0" smtClean="0">
                <a:solidFill>
                  <a:srgbClr val="FF0000"/>
                </a:solidFill>
              </a:rPr>
              <a:t>模式</a:t>
            </a:r>
            <a:endParaRPr lang="en-US" altLang="zh-CN" sz="2800" dirty="0" smtClean="0">
              <a:solidFill>
                <a:srgbClr val="FF0000"/>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t>16</a:t>
            </a:fld>
            <a:endParaRPr lang="zh-CN" altLang="en-US"/>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99592" y="2564904"/>
            <a:ext cx="7563465" cy="3889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标题 6"/>
          <p:cNvSpPr>
            <a:spLocks noGrp="1"/>
          </p:cNvSpPr>
          <p:nvPr>
            <p:ph type="title"/>
          </p:nvPr>
        </p:nvSpPr>
        <p:spPr>
          <a:xfrm>
            <a:off x="285516" y="332656"/>
            <a:ext cx="8643960" cy="907845"/>
          </a:xfrm>
        </p:spPr>
        <p:txBody>
          <a:bodyPr/>
          <a:lstStyle/>
          <a:p>
            <a:r>
              <a:rPr lang="zh-CN" altLang="en-US" sz="4000" b="1" dirty="0" smtClean="0">
                <a:latin typeface="Times New Roman" charset="0"/>
                <a:ea typeface="黑体" charset="0"/>
                <a:cs typeface="黑体" charset="0"/>
              </a:rPr>
              <a:t>对照慕课特点</a:t>
            </a:r>
            <a:r>
              <a:rPr lang="en-US" altLang="zh-CN" sz="4000" b="1" dirty="0" smtClean="0">
                <a:latin typeface="Times New Roman" charset="0"/>
                <a:ea typeface="黑体" charset="0"/>
                <a:cs typeface="黑体" charset="0"/>
              </a:rPr>
              <a:t>—</a:t>
            </a:r>
            <a:r>
              <a:rPr lang="zh-CN" altLang="en-US" sz="4000" b="1" dirty="0" smtClean="0">
                <a:latin typeface="Times New Roman" charset="0"/>
                <a:ea typeface="黑体" charset="0"/>
                <a:cs typeface="黑体" charset="0"/>
              </a:rPr>
              <a:t>慕课还缺什么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39587476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858586"/>
            <a:ext cx="9036496" cy="6410012"/>
          </a:xfrm>
        </p:spPr>
        <p:txBody>
          <a:bodyPr>
            <a:normAutofit/>
          </a:bodyPr>
          <a:lstStyle/>
          <a:p>
            <a:endParaRPr lang="en-US" altLang="zh-CN" dirty="0" smtClean="0">
              <a:solidFill>
                <a:srgbClr val="FF0000"/>
              </a:solidFill>
            </a:endParaRPr>
          </a:p>
          <a:p>
            <a:r>
              <a:rPr lang="zh-CN" altLang="en-US" sz="2800" dirty="0" smtClean="0">
                <a:solidFill>
                  <a:srgbClr val="FF0000"/>
                </a:solidFill>
              </a:rPr>
              <a:t>特点</a:t>
            </a:r>
            <a:r>
              <a:rPr lang="en-US" altLang="zh-CN" sz="2800" dirty="0" smtClean="0">
                <a:solidFill>
                  <a:srgbClr val="FF0000"/>
                </a:solidFill>
              </a:rPr>
              <a:t>2</a:t>
            </a:r>
            <a:r>
              <a:rPr lang="zh-CN" altLang="en-US" sz="2800" dirty="0" smtClean="0">
                <a:solidFill>
                  <a:srgbClr val="FF0000"/>
                </a:solidFill>
              </a:rPr>
              <a:t>：借重</a:t>
            </a:r>
            <a:r>
              <a:rPr lang="zh-CN" altLang="en-US" sz="2800" dirty="0">
                <a:solidFill>
                  <a:srgbClr val="FF0000"/>
                </a:solidFill>
              </a:rPr>
              <a:t>交互式练习的即时</a:t>
            </a:r>
            <a:r>
              <a:rPr lang="zh-CN" altLang="en-US" sz="2800" dirty="0" smtClean="0">
                <a:solidFill>
                  <a:srgbClr val="FF0000"/>
                </a:solidFill>
              </a:rPr>
              <a:t>反馈</a:t>
            </a:r>
            <a:r>
              <a:rPr lang="en-US" altLang="zh-CN" sz="2800" dirty="0" smtClean="0">
                <a:solidFill>
                  <a:srgbClr val="FF0000"/>
                </a:solidFill>
              </a:rPr>
              <a:t>(Instant feedback</a:t>
            </a:r>
            <a:r>
              <a:rPr lang="en-US" altLang="zh-CN" sz="2800" dirty="0">
                <a:solidFill>
                  <a:srgbClr val="FF0000"/>
                </a:solidFill>
              </a:rPr>
              <a:t>)</a:t>
            </a:r>
            <a:endParaRPr lang="en-US" altLang="zh-CN" sz="2800" dirty="0" smtClean="0">
              <a:solidFill>
                <a:srgbClr val="FF0000"/>
              </a:solidFill>
            </a:endParaRPr>
          </a:p>
          <a:p>
            <a:endParaRPr lang="en-US" altLang="zh-CN" dirty="0" smtClean="0"/>
          </a:p>
          <a:p>
            <a:pPr marL="0" indent="0">
              <a:buNone/>
            </a:pPr>
            <a:r>
              <a:rPr lang="en-US" altLang="zh-CN" sz="2600" dirty="0" smtClean="0"/>
              <a:t>+ </a:t>
            </a:r>
            <a:r>
              <a:rPr lang="zh-CN" altLang="zh-CN" sz="2600" dirty="0" smtClean="0"/>
              <a:t>由</a:t>
            </a:r>
            <a:r>
              <a:rPr lang="zh-CN" altLang="zh-CN" sz="2600" dirty="0"/>
              <a:t>机器自动评分（</a:t>
            </a:r>
            <a:r>
              <a:rPr lang="en-US" altLang="zh-CN" sz="2600" dirty="0"/>
              <a:t>auto-grade</a:t>
            </a:r>
            <a:r>
              <a:rPr lang="zh-CN" altLang="zh-CN" sz="2600" dirty="0"/>
              <a:t>）的交互式练习，实现了对学习者的即时反馈（</a:t>
            </a:r>
            <a:r>
              <a:rPr lang="en-US" altLang="zh-CN" sz="2600" dirty="0"/>
              <a:t>Instant feedback</a:t>
            </a:r>
            <a:r>
              <a:rPr lang="zh-CN" altLang="zh-CN" sz="2600" dirty="0"/>
              <a:t>），摆脱了传统在线教育模式中单向提供学习材料和灌输式学习（虽然也支持大规模用户访问）的局限，能够鼓励和引导学生更加积极地学习与思考，从而有效提高学习效果</a:t>
            </a:r>
            <a:r>
              <a:rPr lang="zh-CN" altLang="zh-CN" sz="2600" dirty="0" smtClean="0"/>
              <a:t>。</a:t>
            </a:r>
            <a:endParaRPr lang="en-US" altLang="zh-CN" sz="2600" dirty="0" smtClean="0"/>
          </a:p>
          <a:p>
            <a:pPr marL="0" indent="0">
              <a:buNone/>
            </a:pPr>
            <a:r>
              <a:rPr lang="en-US" altLang="zh-CN" sz="2600" dirty="0" smtClean="0"/>
              <a:t>+ </a:t>
            </a:r>
            <a:r>
              <a:rPr lang="zh-CN" altLang="zh-CN" sz="2600" dirty="0" smtClean="0"/>
              <a:t>保证</a:t>
            </a:r>
            <a:r>
              <a:rPr lang="zh-CN" altLang="zh-CN" sz="2600" dirty="0"/>
              <a:t>在线教育在“大规模”（</a:t>
            </a:r>
            <a:r>
              <a:rPr lang="en-US" altLang="zh-CN" sz="2600" dirty="0"/>
              <a:t>massive scale</a:t>
            </a:r>
            <a:r>
              <a:rPr lang="zh-CN" altLang="zh-CN" sz="2600" dirty="0"/>
              <a:t>）的条件下仍然得以有效进行的主要技术手段之一</a:t>
            </a:r>
            <a:r>
              <a:rPr lang="zh-CN" altLang="zh-CN" sz="2600" dirty="0" smtClean="0"/>
              <a:t>。</a:t>
            </a:r>
            <a:endParaRPr lang="en-US" altLang="zh-CN" sz="2600" dirty="0" smtClean="0"/>
          </a:p>
          <a:p>
            <a:pPr marL="0" indent="0">
              <a:buNone/>
            </a:pPr>
            <a:endParaRPr lang="en-US" altLang="zh-CN" sz="2600" dirty="0"/>
          </a:p>
          <a:p>
            <a:pPr marL="0" indent="0">
              <a:buNone/>
            </a:pPr>
            <a:r>
              <a:rPr lang="en-US" altLang="zh-CN" sz="2600" dirty="0" smtClean="0"/>
              <a:t>+ </a:t>
            </a:r>
            <a:r>
              <a:rPr lang="zh-CN" altLang="en-US" sz="2600" dirty="0" smtClean="0">
                <a:solidFill>
                  <a:srgbClr val="FF0000"/>
                </a:solidFill>
              </a:rPr>
              <a:t>存在问题：</a:t>
            </a:r>
            <a:r>
              <a:rPr lang="zh-CN" altLang="en-US" sz="2600" dirty="0" smtClean="0"/>
              <a:t>针对各类主观题</a:t>
            </a:r>
            <a:r>
              <a:rPr lang="zh-CN" altLang="en-US" sz="2600" dirty="0" smtClean="0"/>
              <a:t>的</a:t>
            </a:r>
            <a:r>
              <a:rPr lang="zh-CN" altLang="en-US" sz="2600" dirty="0" smtClean="0"/>
              <a:t>智能自动评分技术缺乏</a:t>
            </a:r>
            <a:endParaRPr lang="zh-CN" altLang="zh-CN" sz="26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17</a:t>
            </a:fld>
            <a:endParaRPr lang="zh-CN" altLang="en-US"/>
          </a:p>
        </p:txBody>
      </p:sp>
      <p:sp>
        <p:nvSpPr>
          <p:cNvPr id="7" name="标题 6"/>
          <p:cNvSpPr>
            <a:spLocks noGrp="1"/>
          </p:cNvSpPr>
          <p:nvPr>
            <p:ph type="title"/>
          </p:nvPr>
        </p:nvSpPr>
        <p:spPr>
          <a:xfrm>
            <a:off x="251520" y="404664"/>
            <a:ext cx="8643960" cy="907845"/>
          </a:xfrm>
        </p:spPr>
        <p:txBody>
          <a:bodyPr/>
          <a:lstStyle/>
          <a:p>
            <a:r>
              <a:rPr lang="zh-CN" altLang="en-US" sz="4000" b="1" dirty="0" smtClean="0">
                <a:latin typeface="Times New Roman" charset="0"/>
                <a:ea typeface="黑体" charset="0"/>
                <a:cs typeface="黑体" charset="0"/>
              </a:rPr>
              <a:t>对照慕课特点</a:t>
            </a:r>
            <a:r>
              <a:rPr lang="en-US" altLang="zh-CN" sz="4000" b="1" dirty="0" smtClean="0">
                <a:latin typeface="Times New Roman" charset="0"/>
                <a:ea typeface="黑体" charset="0"/>
                <a:cs typeface="黑体" charset="0"/>
              </a:rPr>
              <a:t>—</a:t>
            </a:r>
            <a:r>
              <a:rPr lang="zh-CN" altLang="en-US" sz="4000" b="1" dirty="0" smtClean="0">
                <a:latin typeface="Times New Roman" charset="0"/>
                <a:ea typeface="黑体" charset="0"/>
                <a:cs typeface="黑体" charset="0"/>
              </a:rPr>
              <a:t>慕课还缺什么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3446776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a:defRPr/>
            </a:pPr>
            <a:fld id="{C63E6055-D4C8-0148-9CDC-22A43FF04058}" type="datetime1">
              <a:rPr lang="zh-CN" altLang="en-US" smtClean="0"/>
              <a:pPr>
                <a:defRPr/>
              </a:pPr>
              <a:t>2021-09-01</a:t>
            </a:fld>
            <a:endParaRPr lang="en-US" altLang="zh-CN" sz="1800">
              <a:solidFill>
                <a:schemeClr val="tx1"/>
              </a:solidFill>
              <a:latin typeface="Arial" charset="0"/>
            </a:endParaRPr>
          </a:p>
        </p:txBody>
      </p:sp>
      <p:pic>
        <p:nvPicPr>
          <p:cNvPr id="3" name="图片 2"/>
          <p:cNvPicPr>
            <a:picLocks noChangeAspect="1"/>
          </p:cNvPicPr>
          <p:nvPr/>
        </p:nvPicPr>
        <p:blipFill>
          <a:blip r:embed="rId2"/>
          <a:stretch>
            <a:fillRect/>
          </a:stretch>
        </p:blipFill>
        <p:spPr>
          <a:xfrm>
            <a:off x="-19440" y="0"/>
            <a:ext cx="9163440" cy="6858000"/>
          </a:xfrm>
          <a:prstGeom prst="rect">
            <a:avLst/>
          </a:prstGeom>
        </p:spPr>
      </p:pic>
    </p:spTree>
    <p:extLst>
      <p:ext uri="{BB962C8B-B14F-4D97-AF65-F5344CB8AC3E}">
        <p14:creationId xmlns:p14="http://schemas.microsoft.com/office/powerpoint/2010/main" val="41857596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82960" y="838693"/>
            <a:ext cx="8928992" cy="5882782"/>
          </a:xfrm>
        </p:spPr>
        <p:txBody>
          <a:bodyPr>
            <a:normAutofit lnSpcReduction="10000"/>
          </a:bodyPr>
          <a:lstStyle/>
          <a:p>
            <a:endParaRPr lang="en-US" altLang="zh-CN" dirty="0" smtClean="0">
              <a:solidFill>
                <a:srgbClr val="FF0000"/>
              </a:solidFill>
            </a:endParaRPr>
          </a:p>
          <a:p>
            <a:r>
              <a:rPr lang="zh-CN" altLang="en-US" sz="2800" dirty="0" smtClean="0">
                <a:solidFill>
                  <a:srgbClr val="FF0000"/>
                </a:solidFill>
              </a:rPr>
              <a:t>特点</a:t>
            </a:r>
            <a:r>
              <a:rPr lang="en-US" altLang="zh-CN" sz="2800" dirty="0" smtClean="0">
                <a:solidFill>
                  <a:srgbClr val="FF0000"/>
                </a:solidFill>
              </a:rPr>
              <a:t>3</a:t>
            </a:r>
            <a:r>
              <a:rPr lang="zh-CN" altLang="en-US" sz="2800" dirty="0" smtClean="0">
                <a:solidFill>
                  <a:srgbClr val="FF0000"/>
                </a:solidFill>
              </a:rPr>
              <a:t>：基于</a:t>
            </a:r>
            <a:r>
              <a:rPr lang="zh-CN" altLang="en-US" sz="2800" dirty="0">
                <a:solidFill>
                  <a:srgbClr val="FF0000"/>
                </a:solidFill>
              </a:rPr>
              <a:t>“学习大数据”的个性化</a:t>
            </a:r>
            <a:r>
              <a:rPr lang="zh-CN" altLang="en-US" sz="2800" dirty="0" smtClean="0">
                <a:solidFill>
                  <a:srgbClr val="FF0000"/>
                </a:solidFill>
              </a:rPr>
              <a:t>服务</a:t>
            </a:r>
            <a:endParaRPr lang="en-US" altLang="zh-CN" sz="2800" dirty="0" smtClean="0">
              <a:solidFill>
                <a:srgbClr val="FF0000"/>
              </a:solidFill>
            </a:endParaRPr>
          </a:p>
          <a:p>
            <a:endParaRPr lang="en-US" altLang="zh-CN" dirty="0" smtClean="0"/>
          </a:p>
          <a:p>
            <a:pPr marL="0" indent="0">
              <a:buNone/>
            </a:pPr>
            <a:r>
              <a:rPr lang="en-US" altLang="zh-CN" sz="2400" dirty="0" smtClean="0"/>
              <a:t>+ </a:t>
            </a:r>
            <a:r>
              <a:rPr lang="zh-CN" altLang="en-US" sz="2400" dirty="0" smtClean="0"/>
              <a:t>教</a:t>
            </a:r>
            <a:r>
              <a:rPr lang="zh-CN" altLang="en-US" sz="2400" dirty="0"/>
              <a:t>惟在于因人（明</a:t>
            </a:r>
            <a:r>
              <a:rPr lang="en-US" altLang="zh-CN" sz="2400" dirty="0"/>
              <a:t>·</a:t>
            </a:r>
            <a:r>
              <a:rPr lang="zh-CN" altLang="en-US" sz="2400" dirty="0"/>
              <a:t>李贽</a:t>
            </a:r>
            <a:r>
              <a:rPr lang="en-US" altLang="zh-CN" sz="2400" dirty="0"/>
              <a:t>《</a:t>
            </a:r>
            <a:r>
              <a:rPr lang="zh-CN" altLang="en-US" sz="2400" dirty="0"/>
              <a:t>焚书</a:t>
            </a:r>
            <a:r>
              <a:rPr lang="en-US" altLang="zh-CN" sz="2400" dirty="0"/>
              <a:t>》</a:t>
            </a:r>
            <a:r>
              <a:rPr lang="zh-CN" altLang="en-US" sz="2400" dirty="0"/>
              <a:t>）</a:t>
            </a:r>
            <a:r>
              <a:rPr lang="en-US" altLang="zh-CN" sz="2400" dirty="0" smtClean="0"/>
              <a:t> </a:t>
            </a:r>
          </a:p>
          <a:p>
            <a:pPr marL="0" indent="0">
              <a:buNone/>
            </a:pPr>
            <a:r>
              <a:rPr lang="en-US" altLang="zh-CN" sz="2400" dirty="0" smtClean="0"/>
              <a:t>+ </a:t>
            </a:r>
            <a:r>
              <a:rPr lang="zh-CN" altLang="zh-CN" sz="2400" dirty="0" smtClean="0"/>
              <a:t>原则上</a:t>
            </a:r>
            <a:r>
              <a:rPr lang="zh-CN" altLang="zh-CN" sz="2400" dirty="0"/>
              <a:t>每个学生在整个学习过程中对全部学习对象（</a:t>
            </a:r>
            <a:r>
              <a:rPr lang="en-US" altLang="zh-CN" sz="2400" dirty="0"/>
              <a:t>Learning object</a:t>
            </a:r>
            <a:r>
              <a:rPr lang="zh-CN" altLang="zh-CN" sz="2400" dirty="0"/>
              <a:t>）的全部学习行为都会被自动记录下来，数以百万计的学生在线学习的相关数据将会汇集成“学习大数据”</a:t>
            </a:r>
            <a:r>
              <a:rPr lang="zh-CN" altLang="zh-CN" sz="2400" dirty="0" smtClean="0"/>
              <a:t>。</a:t>
            </a:r>
            <a:endParaRPr lang="en-US" altLang="zh-CN" sz="2400" dirty="0" smtClean="0"/>
          </a:p>
          <a:p>
            <a:pPr marL="0" indent="0">
              <a:buNone/>
            </a:pPr>
            <a:r>
              <a:rPr lang="en-US" altLang="zh-CN" sz="2400" dirty="0" smtClean="0"/>
              <a:t>+ </a:t>
            </a:r>
            <a:r>
              <a:rPr lang="zh-CN" altLang="zh-CN" sz="2400" dirty="0" smtClean="0"/>
              <a:t>通过</a:t>
            </a:r>
            <a:r>
              <a:rPr lang="zh-CN" altLang="zh-CN" sz="2400" dirty="0"/>
              <a:t>系统化的数据挖掘和机器学习，在宏观和微观相结合的分析中发现、把握其中隐藏着的规律，使教师能够随时掌握每个学生的学习状况并能及时进行反馈指导及“推荐”学习资源，能够持续改进课程教学内容和教学环节设计，藉以实现“因材施教”式的个性化服务</a:t>
            </a:r>
            <a:r>
              <a:rPr lang="zh-CN" altLang="en-US" sz="2400" dirty="0" smtClean="0"/>
              <a:t>研究队伍。</a:t>
            </a:r>
            <a:endParaRPr lang="en-US" altLang="zh-CN" sz="2400" dirty="0" smtClean="0"/>
          </a:p>
          <a:p>
            <a:pPr marL="0" indent="0">
              <a:buNone/>
            </a:pPr>
            <a:endParaRPr lang="en-US" altLang="zh-CN" sz="2400" dirty="0"/>
          </a:p>
          <a:p>
            <a:pPr marL="0" indent="0">
              <a:buNone/>
            </a:pPr>
            <a:r>
              <a:rPr lang="en-US" altLang="zh-CN" sz="2400" dirty="0" smtClean="0">
                <a:solidFill>
                  <a:srgbClr val="FF0000"/>
                </a:solidFill>
              </a:rPr>
              <a:t>+ </a:t>
            </a:r>
            <a:r>
              <a:rPr lang="zh-CN" altLang="en-US" sz="2400" dirty="0" smtClean="0">
                <a:solidFill>
                  <a:srgbClr val="FF0000"/>
                </a:solidFill>
              </a:rPr>
              <a:t>存在问题</a:t>
            </a:r>
            <a:r>
              <a:rPr lang="zh-CN" altLang="en-US" sz="2400" dirty="0" smtClean="0">
                <a:solidFill>
                  <a:srgbClr val="FF0000"/>
                </a:solidFill>
              </a:rPr>
              <a:t>：</a:t>
            </a:r>
            <a:r>
              <a:rPr lang="zh-CN" altLang="en-US" sz="2400" dirty="0" smtClean="0"/>
              <a:t>典型性</a:t>
            </a:r>
            <a:r>
              <a:rPr lang="zh-CN" altLang="en-US" sz="2400" dirty="0" smtClean="0"/>
              <a:t>用户学习</a:t>
            </a:r>
            <a:r>
              <a:rPr lang="zh-CN" altLang="en-US" sz="2400" dirty="0" smtClean="0"/>
              <a:t>行为大数据不足</a:t>
            </a:r>
            <a:endParaRPr lang="en-US" altLang="zh-CN" sz="2400" dirty="0" smtClean="0"/>
          </a:p>
        </p:txBody>
      </p:sp>
      <p:sp>
        <p:nvSpPr>
          <p:cNvPr id="4" name="灯片编号占位符 3"/>
          <p:cNvSpPr>
            <a:spLocks noGrp="1"/>
          </p:cNvSpPr>
          <p:nvPr>
            <p:ph type="sldNum" sz="quarter" idx="12"/>
          </p:nvPr>
        </p:nvSpPr>
        <p:spPr/>
        <p:txBody>
          <a:bodyPr/>
          <a:lstStyle/>
          <a:p>
            <a:fld id="{0C913308-F349-4B6D-A68A-DD1791B4A57B}" type="slidenum">
              <a:rPr lang="zh-CN" altLang="en-US" smtClean="0"/>
              <a:t>19</a:t>
            </a:fld>
            <a:endParaRPr lang="zh-CN" altLang="en-US"/>
          </a:p>
        </p:txBody>
      </p:sp>
      <p:sp>
        <p:nvSpPr>
          <p:cNvPr id="7" name="标题 6"/>
          <p:cNvSpPr>
            <a:spLocks noGrp="1"/>
          </p:cNvSpPr>
          <p:nvPr>
            <p:ph type="title"/>
          </p:nvPr>
        </p:nvSpPr>
        <p:spPr>
          <a:xfrm>
            <a:off x="285516" y="332656"/>
            <a:ext cx="8643960" cy="907845"/>
          </a:xfrm>
        </p:spPr>
        <p:txBody>
          <a:bodyPr/>
          <a:lstStyle/>
          <a:p>
            <a:r>
              <a:rPr lang="zh-CN" altLang="en-US" sz="4000" b="1" dirty="0" smtClean="0">
                <a:latin typeface="Times New Roman" charset="0"/>
                <a:ea typeface="黑体" charset="0"/>
                <a:cs typeface="黑体" charset="0"/>
              </a:rPr>
              <a:t>对照慕课特点</a:t>
            </a:r>
            <a:r>
              <a:rPr lang="en-US" altLang="zh-CN" sz="4000" b="1" dirty="0" smtClean="0">
                <a:latin typeface="Times New Roman" charset="0"/>
                <a:ea typeface="黑体" charset="0"/>
                <a:cs typeface="黑体" charset="0"/>
              </a:rPr>
              <a:t>—</a:t>
            </a:r>
            <a:r>
              <a:rPr lang="zh-CN" altLang="en-US" sz="4000" b="1" dirty="0" smtClean="0">
                <a:latin typeface="Times New Roman" charset="0"/>
                <a:ea typeface="黑体" charset="0"/>
                <a:cs typeface="黑体" charset="0"/>
              </a:rPr>
              <a:t>慕课还缺什么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1801666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500" y="1243298"/>
            <a:ext cx="9080500" cy="6765354"/>
          </a:xfrm>
        </p:spPr>
        <p:txBody>
          <a:bodyPr>
            <a:normAutofit/>
          </a:bodyPr>
          <a:lstStyle/>
          <a:p>
            <a:r>
              <a:rPr lang="zh-CN" altLang="en-US" sz="2600" dirty="0" smtClean="0"/>
              <a:t>几个相关概念：在线</a:t>
            </a:r>
            <a:r>
              <a:rPr lang="zh-CN" altLang="en-US" sz="2600" dirty="0" smtClean="0"/>
              <a:t>教育</a:t>
            </a:r>
            <a:r>
              <a:rPr lang="en-US" altLang="zh-CN" sz="2600" dirty="0" smtClean="0"/>
              <a:t>—</a:t>
            </a:r>
            <a:r>
              <a:rPr lang="zh-CN" altLang="en-US" sz="2600" dirty="0" smtClean="0"/>
              <a:t>在线</a:t>
            </a:r>
            <a:r>
              <a:rPr lang="zh-CN" altLang="en-US" sz="2600" dirty="0" smtClean="0"/>
              <a:t>教学、慕</a:t>
            </a:r>
            <a:r>
              <a:rPr lang="zh-CN" altLang="en-US" sz="2600" dirty="0" smtClean="0"/>
              <a:t>课</a:t>
            </a:r>
            <a:endParaRPr lang="en-US" altLang="zh-CN" sz="2600" dirty="0" smtClean="0"/>
          </a:p>
          <a:p>
            <a:r>
              <a:rPr lang="zh-CN" altLang="en-US" sz="2600" dirty="0" smtClean="0"/>
              <a:t>慕课（</a:t>
            </a:r>
            <a:r>
              <a:rPr lang="en-US" altLang="zh-CN" sz="2600" dirty="0" smtClean="0"/>
              <a:t>2012</a:t>
            </a:r>
            <a:r>
              <a:rPr lang="zh-CN" altLang="en-US" sz="2600" dirty="0" smtClean="0"/>
              <a:t>年</a:t>
            </a:r>
            <a:r>
              <a:rPr lang="en-US" altLang="zh-CN" sz="2600" dirty="0" smtClean="0"/>
              <a:t>-</a:t>
            </a:r>
            <a:r>
              <a:rPr lang="zh-CN" altLang="en-US" sz="2600" dirty="0" smtClean="0"/>
              <a:t>）</a:t>
            </a:r>
            <a:endParaRPr lang="en-US" altLang="zh-CN" sz="2600" dirty="0" smtClean="0"/>
          </a:p>
          <a:p>
            <a:pPr marL="0" indent="0">
              <a:buNone/>
            </a:pPr>
            <a:r>
              <a:rPr lang="zh-CN" altLang="en-US" sz="2600" dirty="0" smtClean="0">
                <a:latin typeface="华文楷体" panose="02010600040101010101" pitchFamily="2" charset="-122"/>
                <a:ea typeface="华文楷体" panose="02010600040101010101" pitchFamily="2" charset="-122"/>
              </a:rPr>
              <a:t>     </a:t>
            </a:r>
            <a:r>
              <a:rPr lang="en-US" altLang="zh-CN" sz="2600" dirty="0" smtClean="0">
                <a:latin typeface="华文楷体" panose="02010600040101010101" pitchFamily="2" charset="-122"/>
                <a:ea typeface="华文楷体" panose="02010600040101010101" pitchFamily="2" charset="-122"/>
              </a:rPr>
              <a:t>+ </a:t>
            </a:r>
            <a:r>
              <a:rPr lang="zh-CN" altLang="en-US" sz="2600" dirty="0" smtClean="0">
                <a:latin typeface="华文楷体" panose="02010600040101010101" pitchFamily="2" charset="-122"/>
                <a:ea typeface="华文楷体" panose="02010600040101010101" pitchFamily="2" charset="-122"/>
              </a:rPr>
              <a:t>斯坦福大学校长</a:t>
            </a:r>
            <a:r>
              <a:rPr lang="en-US" altLang="zh-CN" sz="2600" dirty="0" smtClean="0">
                <a:latin typeface="华文楷体" panose="02010600040101010101" pitchFamily="2" charset="-122"/>
                <a:ea typeface="华文楷体" panose="02010600040101010101" pitchFamily="2" charset="-122"/>
              </a:rPr>
              <a:t>(John Hennessy</a:t>
            </a:r>
            <a:r>
              <a:rPr lang="en-US" altLang="zh-CN" sz="2600" dirty="0">
                <a:latin typeface="华文楷体" panose="02010600040101010101" pitchFamily="2" charset="-122"/>
                <a:ea typeface="华文楷体" panose="02010600040101010101" pitchFamily="2" charset="-122"/>
              </a:rPr>
              <a:t>)</a:t>
            </a:r>
            <a:r>
              <a:rPr lang="zh-CN" altLang="en-US" sz="2600" dirty="0" smtClean="0">
                <a:latin typeface="华文楷体" panose="02010600040101010101" pitchFamily="2" charset="-122"/>
                <a:ea typeface="华文楷体" panose="02010600040101010101" pitchFamily="2" charset="-122"/>
              </a:rPr>
              <a:t>：</a:t>
            </a:r>
            <a:r>
              <a:rPr lang="zh-CN" altLang="en-US" sz="2600" dirty="0">
                <a:latin typeface="华文楷体" panose="02010600040101010101" pitchFamily="2" charset="-122"/>
                <a:ea typeface="华文楷体" panose="02010600040101010101" pitchFamily="2" charset="-122"/>
              </a:rPr>
              <a:t>“一场海啸正在袭来”</a:t>
            </a:r>
          </a:p>
          <a:p>
            <a:pPr marL="0" indent="0">
              <a:buNone/>
            </a:pPr>
            <a:r>
              <a:rPr lang="zh-CN" altLang="en-US" sz="2600" dirty="0" smtClean="0">
                <a:latin typeface="华文楷体" panose="02010600040101010101" pitchFamily="2" charset="-122"/>
                <a:ea typeface="华文楷体" panose="02010600040101010101" pitchFamily="2" charset="-122"/>
              </a:rPr>
              <a:t>    </a:t>
            </a:r>
            <a:r>
              <a:rPr lang="en-US" altLang="zh-CN" sz="2600" dirty="0" smtClean="0">
                <a:latin typeface="华文楷体" panose="02010600040101010101" pitchFamily="2" charset="-122"/>
                <a:ea typeface="华文楷体" panose="02010600040101010101" pitchFamily="2" charset="-122"/>
              </a:rPr>
              <a:t>+ </a:t>
            </a:r>
            <a:r>
              <a:rPr lang="zh-CN" altLang="en-US" sz="2600" dirty="0" smtClean="0">
                <a:latin typeface="华文楷体" panose="02010600040101010101" pitchFamily="2" charset="-122"/>
                <a:ea typeface="华文楷体" panose="02010600040101010101" pitchFamily="2" charset="-122"/>
              </a:rPr>
              <a:t>美国</a:t>
            </a:r>
            <a:r>
              <a:rPr lang="zh-CN" altLang="en-US" sz="2600" dirty="0">
                <a:latin typeface="华文楷体" panose="02010600040101010101" pitchFamily="2" charset="-122"/>
                <a:ea typeface="华文楷体" panose="02010600040101010101" pitchFamily="2" charset="-122"/>
              </a:rPr>
              <a:t>前</a:t>
            </a:r>
            <a:r>
              <a:rPr lang="zh-CN" altLang="en-US" sz="2600" dirty="0" smtClean="0">
                <a:latin typeface="华文楷体" panose="02010600040101010101" pitchFamily="2" charset="-122"/>
                <a:ea typeface="华文楷体" panose="02010600040101010101" pitchFamily="2" charset="-122"/>
              </a:rPr>
              <a:t>教育部长</a:t>
            </a:r>
            <a:r>
              <a:rPr lang="en-US" altLang="zh-CN" sz="2600" dirty="0" smtClean="0">
                <a:latin typeface="华文楷体" panose="02010600040101010101" pitchFamily="2" charset="-122"/>
                <a:ea typeface="华文楷体" panose="02010600040101010101" pitchFamily="2" charset="-122"/>
              </a:rPr>
              <a:t>(William Bennett)</a:t>
            </a:r>
            <a:r>
              <a:rPr lang="zh-CN" altLang="en-US" sz="2600" dirty="0" smtClean="0">
                <a:latin typeface="华文楷体" panose="02010600040101010101" pitchFamily="2" charset="-122"/>
                <a:ea typeface="华文楷体" panose="02010600040101010101" pitchFamily="2" charset="-122"/>
              </a:rPr>
              <a:t>：</a:t>
            </a:r>
            <a:r>
              <a:rPr lang="zh-CN" altLang="en-US" sz="2600" dirty="0">
                <a:latin typeface="华文楷体" panose="02010600040101010101" pitchFamily="2" charset="-122"/>
                <a:ea typeface="华文楷体" panose="02010600040101010101" pitchFamily="2" charset="-122"/>
              </a:rPr>
              <a:t>一种“古希腊式的复兴”正在</a:t>
            </a:r>
            <a:r>
              <a:rPr lang="zh-CN" altLang="en-US" sz="2600" dirty="0" smtClean="0">
                <a:latin typeface="华文楷体" panose="02010600040101010101" pitchFamily="2" charset="-122"/>
                <a:ea typeface="华文楷体" panose="02010600040101010101" pitchFamily="2" charset="-122"/>
              </a:rPr>
              <a:t>发生</a:t>
            </a:r>
            <a:endParaRPr lang="en-US" altLang="zh-CN" sz="2600" dirty="0" smtClean="0"/>
          </a:p>
          <a:p>
            <a:r>
              <a:rPr lang="zh-CN" altLang="en-US" sz="2600" dirty="0" smtClean="0"/>
              <a:t>在线教学：世界</a:t>
            </a:r>
            <a:r>
              <a:rPr lang="zh-CN" altLang="en-US" sz="2600" dirty="0"/>
              <a:t>高等教育史</a:t>
            </a:r>
            <a:r>
              <a:rPr lang="zh-CN" altLang="en-US" sz="2600" dirty="0" smtClean="0"/>
              <a:t>上全球范围首次探索</a:t>
            </a:r>
            <a:endParaRPr lang="en-US" altLang="zh-CN" sz="2600" dirty="0" smtClean="0"/>
          </a:p>
          <a:p>
            <a:r>
              <a:rPr lang="zh-CN" altLang="en-US" sz="2600" dirty="0" smtClean="0"/>
              <a:t>教育部：“停课不停学”</a:t>
            </a:r>
            <a:endParaRPr lang="en-US" altLang="zh-CN" sz="2600" dirty="0" smtClean="0"/>
          </a:p>
          <a:p>
            <a:r>
              <a:rPr lang="zh-CN" altLang="en-US" sz="2600" dirty="0"/>
              <a:t>在线</a:t>
            </a:r>
            <a:r>
              <a:rPr lang="zh-CN" altLang="en-US" sz="2600" dirty="0" smtClean="0"/>
              <a:t>教学得到慕课助力，但与慕课有很大不同</a:t>
            </a:r>
            <a:endParaRPr lang="en-US" altLang="zh-CN" sz="2600" dirty="0" smtClean="0"/>
          </a:p>
          <a:p>
            <a:r>
              <a:rPr lang="zh-CN" altLang="en-US" sz="2600" dirty="0" smtClean="0"/>
              <a:t>与人工智能的关系：更多是信息化而非智能化</a:t>
            </a:r>
            <a:endParaRPr lang="en-US" altLang="zh-CN" sz="2600" dirty="0" smtClean="0"/>
          </a:p>
          <a:p>
            <a:pPr marL="0" indent="0">
              <a:buNone/>
            </a:pPr>
            <a:r>
              <a:rPr lang="en-US" altLang="zh-CN" sz="2600" dirty="0" smtClean="0"/>
              <a:t>       </a:t>
            </a:r>
            <a:r>
              <a:rPr lang="zh-CN" altLang="en-US" sz="2600" dirty="0" smtClean="0"/>
              <a:t>关键环节教学大数据缺失</a:t>
            </a:r>
            <a:endParaRPr lang="en-US" altLang="zh-CN" sz="2600" dirty="0" smtClean="0"/>
          </a:p>
          <a:p>
            <a:pPr marL="0" indent="0">
              <a:buNone/>
            </a:pPr>
            <a:endParaRPr lang="en-US" altLang="zh-CN" sz="2600" dirty="0" smtClean="0"/>
          </a:p>
          <a:p>
            <a:r>
              <a:rPr lang="zh-CN" altLang="en-US" sz="2600" dirty="0" smtClean="0"/>
              <a:t>在线教学的实质等效问题</a:t>
            </a:r>
            <a:endParaRPr lang="en-US" altLang="zh-CN" sz="2600" dirty="0" smtClean="0"/>
          </a:p>
          <a:p>
            <a:endParaRPr lang="en-US" altLang="zh-CN" dirty="0" smtClean="0"/>
          </a:p>
          <a:p>
            <a:endParaRPr lang="en-US" altLang="zh-CN" sz="2400" dirty="0" smtClean="0">
              <a:solidFill>
                <a:srgbClr val="FF0000"/>
              </a:solidFill>
            </a:endParaRPr>
          </a:p>
          <a:p>
            <a:endParaRPr lang="en-US" altLang="zh-CN" sz="2400" dirty="0" smtClean="0"/>
          </a:p>
          <a:p>
            <a:pPr marL="0" indent="0">
              <a:buNone/>
            </a:pPr>
            <a:endParaRPr lang="en-US" altLang="zh-CN" dirty="0"/>
          </a:p>
          <a:p>
            <a:endParaRPr lang="en-US" altLang="zh-CN" dirty="0" smtClean="0"/>
          </a:p>
          <a:p>
            <a:endParaRPr lang="en-US" altLang="zh-CN" dirty="0"/>
          </a:p>
          <a:p>
            <a:endParaRPr lang="en-US" altLang="zh-CN" dirty="0" smtClean="0"/>
          </a:p>
          <a:p>
            <a:endParaRPr lang="en-US" altLang="zh-CN" dirty="0" smtClean="0"/>
          </a:p>
          <a:p>
            <a:endParaRPr lang="en-US" altLang="zh-CN" dirty="0" smtClean="0"/>
          </a:p>
        </p:txBody>
      </p:sp>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6"/>
          <p:cNvSpPr>
            <a:spLocks noGrp="1"/>
          </p:cNvSpPr>
          <p:nvPr>
            <p:ph type="title"/>
          </p:nvPr>
        </p:nvSpPr>
        <p:spPr>
          <a:xfrm>
            <a:off x="120723" y="384049"/>
            <a:ext cx="8643960" cy="907845"/>
          </a:xfrm>
        </p:spPr>
        <p:txBody>
          <a:bodyPr/>
          <a:lstStyle/>
          <a:p>
            <a:r>
              <a:rPr kumimoji="0" lang="zh-CN" altLang="en-US" sz="4000" b="1" dirty="0" smtClean="0">
                <a:latin typeface="Times New Roman" charset="0"/>
                <a:ea typeface="黑体" charset="0"/>
                <a:cs typeface="黑体" charset="0"/>
              </a:rPr>
              <a:t>疫情</a:t>
            </a:r>
            <a:r>
              <a:rPr lang="zh-CN" altLang="en-US" sz="4000" b="1" dirty="0" smtClean="0">
                <a:latin typeface="Times New Roman" charset="0"/>
                <a:ea typeface="黑体" charset="0"/>
                <a:cs typeface="黑体" charset="0"/>
              </a:rPr>
              <a:t>下的全球在线教学</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3345230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0" y="1016956"/>
            <a:ext cx="5004048" cy="5761690"/>
          </a:xfrm>
        </p:spPr>
        <p:txBody>
          <a:bodyPr>
            <a:normAutofit fontScale="92500" lnSpcReduction="10000"/>
          </a:bodyPr>
          <a:lstStyle/>
          <a:p>
            <a:endParaRPr lang="en-US" altLang="zh-CN" sz="3800" dirty="0" smtClean="0">
              <a:solidFill>
                <a:srgbClr val="FF0000"/>
              </a:solidFill>
            </a:endParaRPr>
          </a:p>
          <a:p>
            <a:pPr marL="0" indent="0">
              <a:buNone/>
            </a:pPr>
            <a:r>
              <a:rPr lang="zh-CN" altLang="en-US" sz="2800" dirty="0" smtClean="0">
                <a:solidFill>
                  <a:srgbClr val="FF0000"/>
                </a:solidFill>
              </a:rPr>
              <a:t>特点</a:t>
            </a:r>
            <a:r>
              <a:rPr lang="en-US" altLang="zh-CN" sz="2800" dirty="0" smtClean="0">
                <a:solidFill>
                  <a:srgbClr val="FF0000"/>
                </a:solidFill>
              </a:rPr>
              <a:t>4</a:t>
            </a:r>
            <a:r>
              <a:rPr lang="zh-CN" altLang="en-US" sz="2800" dirty="0" smtClean="0">
                <a:solidFill>
                  <a:srgbClr val="FF0000"/>
                </a:solidFill>
              </a:rPr>
              <a:t>：依托社交网络的</a:t>
            </a:r>
            <a:r>
              <a:rPr lang="zh-CN" altLang="en-US" sz="2800" dirty="0">
                <a:solidFill>
                  <a:srgbClr val="FF0000"/>
                </a:solidFill>
              </a:rPr>
              <a:t>互动</a:t>
            </a:r>
            <a:r>
              <a:rPr lang="zh-CN" altLang="en-US" sz="2800" dirty="0" smtClean="0">
                <a:solidFill>
                  <a:srgbClr val="FF0000"/>
                </a:solidFill>
              </a:rPr>
              <a:t>交流</a:t>
            </a:r>
            <a:endParaRPr lang="en-US" altLang="zh-CN" sz="2800" dirty="0" smtClean="0">
              <a:solidFill>
                <a:srgbClr val="FF0000"/>
              </a:solidFill>
            </a:endParaRPr>
          </a:p>
          <a:p>
            <a:pPr marL="0" indent="0">
              <a:buNone/>
            </a:pPr>
            <a:endParaRPr lang="en-US" altLang="zh-CN" dirty="0" smtClean="0"/>
          </a:p>
          <a:p>
            <a:pPr marL="0" indent="0">
              <a:buNone/>
            </a:pPr>
            <a:r>
              <a:rPr lang="en-US" altLang="zh-CN" sz="2600" dirty="0" smtClean="0"/>
              <a:t>+ </a:t>
            </a:r>
            <a:r>
              <a:rPr lang="zh-CN" altLang="en-US" sz="2600" dirty="0" smtClean="0"/>
              <a:t>相</a:t>
            </a:r>
            <a:r>
              <a:rPr lang="zh-CN" altLang="en-US" sz="2600" dirty="0"/>
              <a:t>观而善之谓摩</a:t>
            </a:r>
            <a:r>
              <a:rPr lang="en-US" altLang="zh-CN" sz="2600" dirty="0"/>
              <a:t>《</a:t>
            </a:r>
            <a:r>
              <a:rPr lang="zh-CN" altLang="en-US" sz="2600" dirty="0"/>
              <a:t>礼记</a:t>
            </a:r>
            <a:r>
              <a:rPr lang="en-US" altLang="zh-CN" sz="2600" dirty="0"/>
              <a:t>·</a:t>
            </a:r>
            <a:r>
              <a:rPr lang="zh-CN" altLang="en-US" sz="2600" dirty="0"/>
              <a:t>学记</a:t>
            </a:r>
            <a:r>
              <a:rPr lang="en-US" altLang="zh-CN" sz="2600" dirty="0" smtClean="0"/>
              <a:t>》</a:t>
            </a:r>
          </a:p>
          <a:p>
            <a:pPr marL="0" indent="0">
              <a:buNone/>
            </a:pPr>
            <a:r>
              <a:rPr lang="en-US" altLang="zh-CN" sz="2600" dirty="0" smtClean="0"/>
              <a:t>+ MOOC</a:t>
            </a:r>
            <a:r>
              <a:rPr lang="zh-CN" altLang="zh-CN" sz="2600" dirty="0"/>
              <a:t>则更加注重依托网络社区（社交网络）进行互动交流，以提高学生的学习兴趣和动力。特别是对机器难以自动评分的较为复杂、灵活的交互式</a:t>
            </a:r>
            <a:r>
              <a:rPr lang="zh-CN" altLang="zh-CN" sz="2600" dirty="0" smtClean="0"/>
              <a:t>练习，</a:t>
            </a:r>
            <a:r>
              <a:rPr lang="zh-CN" altLang="zh-CN" sz="2600" dirty="0"/>
              <a:t>依靠网络社区群体智慧的评分机制便显得尤为</a:t>
            </a:r>
            <a:r>
              <a:rPr lang="zh-CN" altLang="zh-CN" sz="2600" dirty="0" smtClean="0"/>
              <a:t>重要</a:t>
            </a:r>
            <a:r>
              <a:rPr lang="zh-CN" altLang="en-US" sz="2600" dirty="0" smtClean="0"/>
              <a:t>。</a:t>
            </a:r>
            <a:endParaRPr lang="en-US" altLang="zh-CN" sz="2600" dirty="0" smtClean="0"/>
          </a:p>
          <a:p>
            <a:pPr marL="0" indent="0">
              <a:buNone/>
            </a:pPr>
            <a:endParaRPr lang="en-US" altLang="zh-CN" sz="2600" dirty="0"/>
          </a:p>
          <a:p>
            <a:pPr marL="0" indent="0">
              <a:buNone/>
            </a:pPr>
            <a:r>
              <a:rPr lang="en-US" altLang="zh-CN" sz="2600" dirty="0" smtClean="0">
                <a:solidFill>
                  <a:srgbClr val="FF0000"/>
                </a:solidFill>
              </a:rPr>
              <a:t>+ </a:t>
            </a:r>
            <a:r>
              <a:rPr lang="zh-CN" altLang="en-US" sz="2600" dirty="0" smtClean="0">
                <a:solidFill>
                  <a:srgbClr val="FF0000"/>
                </a:solidFill>
              </a:rPr>
              <a:t>存在问题</a:t>
            </a:r>
            <a:r>
              <a:rPr lang="zh-CN" altLang="en-US" sz="2600" dirty="0" smtClean="0">
                <a:solidFill>
                  <a:srgbClr val="FF0000"/>
                </a:solidFill>
              </a:rPr>
              <a:t>：</a:t>
            </a:r>
            <a:r>
              <a:rPr lang="zh-CN" altLang="en-US" sz="2600" dirty="0" smtClean="0"/>
              <a:t>社交</a:t>
            </a:r>
            <a:r>
              <a:rPr lang="zh-CN" altLang="en-US" sz="2600" dirty="0" smtClean="0"/>
              <a:t>网络学习大数据缺失</a:t>
            </a:r>
            <a:endParaRPr lang="en-US" altLang="zh-CN" sz="2600" dirty="0" smtClean="0"/>
          </a:p>
          <a:p>
            <a:pPr marL="0" indent="0">
              <a:buNone/>
            </a:pPr>
            <a:endParaRPr lang="en-US" altLang="zh-CN" sz="2800"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20</a:t>
            </a:fld>
            <a:endParaRPr lang="zh-CN" altLang="en-US"/>
          </a:p>
        </p:txBody>
      </p:sp>
      <p:pic>
        <p:nvPicPr>
          <p:cNvPr id="1026" name="Picture 2" descr="社交网络的逻辑、产品和未来"/>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1974348"/>
            <a:ext cx="3997362" cy="4178239"/>
          </a:xfrm>
          <a:prstGeom prst="rect">
            <a:avLst/>
          </a:prstGeom>
          <a:noFill/>
          <a:extLst>
            <a:ext uri="{909E8E84-426E-40DD-AFC4-6F175D3DCCD1}">
              <a14:hiddenFill xmlns:a14="http://schemas.microsoft.com/office/drawing/2010/main">
                <a:solidFill>
                  <a:srgbClr val="FFFFFF"/>
                </a:solidFill>
              </a14:hiddenFill>
            </a:ext>
          </a:extLst>
        </p:spPr>
      </p:pic>
      <p:sp>
        <p:nvSpPr>
          <p:cNvPr id="7" name="标题 6"/>
          <p:cNvSpPr>
            <a:spLocks noGrp="1"/>
          </p:cNvSpPr>
          <p:nvPr>
            <p:ph type="title"/>
          </p:nvPr>
        </p:nvSpPr>
        <p:spPr>
          <a:xfrm>
            <a:off x="107504" y="548680"/>
            <a:ext cx="8643960" cy="907845"/>
          </a:xfrm>
        </p:spPr>
        <p:txBody>
          <a:bodyPr/>
          <a:lstStyle/>
          <a:p>
            <a:r>
              <a:rPr lang="zh-CN" altLang="en-US" sz="4000" b="1" dirty="0" smtClean="0">
                <a:latin typeface="Times New Roman" charset="0"/>
                <a:ea typeface="黑体" charset="0"/>
                <a:cs typeface="黑体" charset="0"/>
              </a:rPr>
              <a:t>对照慕课特点</a:t>
            </a:r>
            <a:r>
              <a:rPr lang="en-US" altLang="zh-CN" sz="4000" b="1" dirty="0" smtClean="0">
                <a:latin typeface="Times New Roman" charset="0"/>
                <a:ea typeface="黑体" charset="0"/>
                <a:cs typeface="黑体" charset="0"/>
              </a:rPr>
              <a:t>—</a:t>
            </a:r>
            <a:r>
              <a:rPr lang="zh-CN" altLang="en-US" sz="4000" b="1" dirty="0" smtClean="0">
                <a:latin typeface="Times New Roman" charset="0"/>
                <a:ea typeface="黑体" charset="0"/>
                <a:cs typeface="黑体" charset="0"/>
              </a:rPr>
              <a:t>慕课还缺什么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20831628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84" y="620688"/>
            <a:ext cx="8928992" cy="6349275"/>
          </a:xfrm>
        </p:spPr>
        <p:txBody>
          <a:bodyPr>
            <a:normAutofit/>
          </a:bodyPr>
          <a:lstStyle/>
          <a:p>
            <a:endParaRPr lang="en-US" altLang="zh-CN" dirty="0" smtClean="0">
              <a:solidFill>
                <a:srgbClr val="FF0000"/>
              </a:solidFill>
            </a:endParaRPr>
          </a:p>
          <a:p>
            <a:r>
              <a:rPr lang="zh-CN" altLang="en-US" sz="2800" dirty="0" smtClean="0">
                <a:solidFill>
                  <a:srgbClr val="FF0000"/>
                </a:solidFill>
              </a:rPr>
              <a:t>特点</a:t>
            </a:r>
            <a:r>
              <a:rPr lang="en-US" altLang="zh-CN" sz="2800" dirty="0" smtClean="0">
                <a:solidFill>
                  <a:srgbClr val="FF0000"/>
                </a:solidFill>
              </a:rPr>
              <a:t>5</a:t>
            </a:r>
            <a:r>
              <a:rPr lang="zh-CN" altLang="en-US" sz="2800" dirty="0" smtClean="0">
                <a:solidFill>
                  <a:srgbClr val="FF0000"/>
                </a:solidFill>
              </a:rPr>
              <a:t>：课程组织方式（像校内课程一样按周上课，</a:t>
            </a:r>
            <a:r>
              <a:rPr lang="zh-CN" altLang="en-US" sz="2800" dirty="0">
                <a:solidFill>
                  <a:srgbClr val="FF0000"/>
                </a:solidFill>
              </a:rPr>
              <a:t>在线</a:t>
            </a:r>
            <a:r>
              <a:rPr lang="zh-CN" altLang="en-US" sz="2800" dirty="0" smtClean="0">
                <a:solidFill>
                  <a:srgbClr val="FF0000"/>
                </a:solidFill>
              </a:rPr>
              <a:t>学生有上课的感觉）</a:t>
            </a:r>
            <a:endParaRPr lang="en-US" altLang="zh-CN" sz="2800" dirty="0" smtClean="0">
              <a:solidFill>
                <a:srgbClr val="FF0000"/>
              </a:solidFill>
            </a:endParaRPr>
          </a:p>
          <a:p>
            <a:endParaRPr lang="en-US" altLang="zh-CN" dirty="0">
              <a:solidFill>
                <a:srgbClr val="FF0000"/>
              </a:solidFill>
            </a:endParaRPr>
          </a:p>
          <a:p>
            <a:endParaRPr lang="en-US" altLang="zh-CN" dirty="0" smtClean="0">
              <a:solidFill>
                <a:srgbClr val="FF0000"/>
              </a:solidFill>
            </a:endParaRPr>
          </a:p>
          <a:p>
            <a:endParaRPr lang="en-US" altLang="zh-CN" dirty="0" smtClean="0"/>
          </a:p>
          <a:p>
            <a:pPr marL="0" indent="0">
              <a:buNone/>
            </a:pPr>
            <a:endParaRPr lang="en-US" altLang="zh-CN" dirty="0"/>
          </a:p>
        </p:txBody>
      </p:sp>
      <p:sp>
        <p:nvSpPr>
          <p:cNvPr id="4" name="灯片编号占位符 3"/>
          <p:cNvSpPr>
            <a:spLocks noGrp="1"/>
          </p:cNvSpPr>
          <p:nvPr>
            <p:ph type="sldNum" sz="quarter" idx="12"/>
          </p:nvPr>
        </p:nvSpPr>
        <p:spPr/>
        <p:txBody>
          <a:bodyPr/>
          <a:lstStyle/>
          <a:p>
            <a:fld id="{0C913308-F349-4B6D-A68A-DD1791B4A57B}" type="slidenum">
              <a:rPr lang="zh-CN" altLang="en-US" smtClean="0"/>
              <a:t>21</a:t>
            </a:fld>
            <a:endParaRPr lang="zh-CN" altLang="en-US"/>
          </a:p>
        </p:txBody>
      </p:sp>
      <p:sp>
        <p:nvSpPr>
          <p:cNvPr id="5" name="矩形 4"/>
          <p:cNvSpPr/>
          <p:nvPr/>
        </p:nvSpPr>
        <p:spPr>
          <a:xfrm>
            <a:off x="-34438" y="5445817"/>
            <a:ext cx="9070934" cy="1083374"/>
          </a:xfrm>
          <a:prstGeom prst="rect">
            <a:avLst/>
          </a:prstGeom>
        </p:spPr>
        <p:txBody>
          <a:bodyPr wrap="square">
            <a:spAutoFit/>
          </a:bodyPr>
          <a:lstStyle/>
          <a:p>
            <a:pPr lvl="0">
              <a:spcBef>
                <a:spcPct val="20000"/>
              </a:spcBef>
            </a:pPr>
            <a:endParaRPr lang="en-US" altLang="zh-CN" sz="3200" dirty="0">
              <a:solidFill>
                <a:srgbClr val="FF0000"/>
              </a:solidFill>
              <a:latin typeface="黑体" pitchFamily="49" charset="-122"/>
              <a:ea typeface="黑体" pitchFamily="49" charset="-122"/>
            </a:endParaRPr>
          </a:p>
          <a:p>
            <a:pPr lvl="0">
              <a:spcBef>
                <a:spcPct val="20000"/>
              </a:spcBef>
            </a:pPr>
            <a:r>
              <a:rPr lang="en-US" altLang="zh-CN" sz="2700" dirty="0" smtClean="0">
                <a:solidFill>
                  <a:srgbClr val="FF0000"/>
                </a:solidFill>
                <a:latin typeface="华文宋体" panose="02010600040101010101" pitchFamily="2" charset="-122"/>
                <a:ea typeface="华文宋体" panose="02010600040101010101" pitchFamily="2" charset="-122"/>
              </a:rPr>
              <a:t>+ </a:t>
            </a:r>
            <a:r>
              <a:rPr lang="zh-CN" altLang="en-US" sz="2700" dirty="0" smtClean="0">
                <a:solidFill>
                  <a:srgbClr val="FF0000"/>
                </a:solidFill>
                <a:latin typeface="华文宋体" panose="02010600040101010101" pitchFamily="2" charset="-122"/>
                <a:ea typeface="华文宋体" panose="02010600040101010101" pitchFamily="2" charset="-122"/>
              </a:rPr>
              <a:t>存在问题：</a:t>
            </a:r>
            <a:r>
              <a:rPr lang="zh-CN" altLang="en-US" sz="2700" dirty="0" smtClean="0">
                <a:latin typeface="华文宋体" panose="02010600040101010101" pitchFamily="2" charset="-122"/>
                <a:ea typeface="华文宋体" panose="02010600040101010101" pitchFamily="2" charset="-122"/>
              </a:rPr>
              <a:t>慕课教学环境对师生粘性不够</a:t>
            </a:r>
            <a:r>
              <a:rPr lang="zh-CN" altLang="en-US" sz="2700" dirty="0" smtClean="0">
                <a:latin typeface="华文宋体" panose="02010600040101010101" pitchFamily="2" charset="-122"/>
                <a:ea typeface="华文宋体" panose="02010600040101010101" pitchFamily="2" charset="-122"/>
              </a:rPr>
              <a:t>。助教</a:t>
            </a:r>
            <a:r>
              <a:rPr lang="zh-CN" altLang="en-US" sz="2700" dirty="0" smtClean="0">
                <a:latin typeface="华文宋体" panose="02010600040101010101" pitchFamily="2" charset="-122"/>
                <a:ea typeface="华文宋体" panose="02010600040101010101" pitchFamily="2" charset="-122"/>
              </a:rPr>
              <a:t>辅导不力</a:t>
            </a:r>
            <a:endParaRPr lang="en-US" altLang="zh-CN" sz="2700" dirty="0">
              <a:latin typeface="华文宋体" panose="02010600040101010101" pitchFamily="2" charset="-122"/>
              <a:ea typeface="华文宋体" panose="02010600040101010101" pitchFamily="2" charset="-122"/>
            </a:endParaRPr>
          </a:p>
        </p:txBody>
      </p:sp>
      <p:pic>
        <p:nvPicPr>
          <p:cNvPr id="4098" name="Picture 2" descr="http://imgs.qikan.com.cn/qkimagesmall/rewu/rewu201305/rewu20130512-1-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7504" y="2172219"/>
            <a:ext cx="4392463" cy="345152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cmscdn.chinaedu.net/uploadfile/2013/0603/2013060311560443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06987" y="2168021"/>
            <a:ext cx="4537013" cy="3517479"/>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6"/>
          <p:cNvSpPr>
            <a:spLocks noGrp="1"/>
          </p:cNvSpPr>
          <p:nvPr>
            <p:ph type="title"/>
          </p:nvPr>
        </p:nvSpPr>
        <p:spPr>
          <a:xfrm>
            <a:off x="285516" y="332656"/>
            <a:ext cx="8643960" cy="907845"/>
          </a:xfrm>
        </p:spPr>
        <p:txBody>
          <a:bodyPr/>
          <a:lstStyle/>
          <a:p>
            <a:r>
              <a:rPr lang="zh-CN" altLang="en-US" sz="4000" b="1" dirty="0" smtClean="0">
                <a:latin typeface="Times New Roman" charset="0"/>
                <a:ea typeface="黑体" charset="0"/>
                <a:cs typeface="黑体" charset="0"/>
              </a:rPr>
              <a:t>对照慕课特点</a:t>
            </a:r>
            <a:r>
              <a:rPr lang="en-US" altLang="zh-CN" sz="4000" b="1" dirty="0" smtClean="0">
                <a:latin typeface="Times New Roman" charset="0"/>
                <a:ea typeface="黑体" charset="0"/>
                <a:cs typeface="黑体" charset="0"/>
              </a:rPr>
              <a:t>—</a:t>
            </a:r>
            <a:r>
              <a:rPr lang="zh-CN" altLang="en-US" sz="4000" b="1" dirty="0" smtClean="0">
                <a:latin typeface="Times New Roman" charset="0"/>
                <a:ea typeface="黑体" charset="0"/>
                <a:cs typeface="黑体" charset="0"/>
              </a:rPr>
              <a:t>慕课还缺什么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4054574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竖排文字占位符 2"/>
          <p:cNvSpPr>
            <a:spLocks noGrp="1"/>
          </p:cNvSpPr>
          <p:nvPr>
            <p:ph type="body" orient="vert" idx="1"/>
          </p:nvPr>
        </p:nvSpPr>
        <p:spPr/>
        <p:txBody>
          <a:bodyPr/>
          <a:lstStyle/>
          <a:p>
            <a:endParaRPr lang="zh-CN" altLang="en-US" dirty="0"/>
          </a:p>
        </p:txBody>
      </p:sp>
      <p:pic>
        <p:nvPicPr>
          <p:cNvPr id="4" name="图片 3"/>
          <p:cNvPicPr>
            <a:picLocks noChangeAspect="1"/>
          </p:cNvPicPr>
          <p:nvPr/>
        </p:nvPicPr>
        <p:blipFill>
          <a:blip r:embed="rId2"/>
          <a:stretch>
            <a:fillRect/>
          </a:stretch>
        </p:blipFill>
        <p:spPr>
          <a:xfrm>
            <a:off x="31846" y="116632"/>
            <a:ext cx="9076658" cy="6741368"/>
          </a:xfrm>
          <a:prstGeom prst="rect">
            <a:avLst/>
          </a:prstGeom>
        </p:spPr>
      </p:pic>
    </p:spTree>
    <p:extLst>
      <p:ext uri="{BB962C8B-B14F-4D97-AF65-F5344CB8AC3E}">
        <p14:creationId xmlns:p14="http://schemas.microsoft.com/office/powerpoint/2010/main" val="2978518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2126" y="1628800"/>
            <a:ext cx="9080500" cy="5309902"/>
          </a:xfrm>
        </p:spPr>
        <p:txBody>
          <a:bodyPr>
            <a:normAutofit fontScale="85000" lnSpcReduction="20000"/>
          </a:bodyPr>
          <a:lstStyle/>
          <a:p>
            <a:pPr marL="0" indent="0">
              <a:lnSpc>
                <a:spcPct val="120000"/>
              </a:lnSpc>
            </a:pPr>
            <a:r>
              <a:rPr lang="zh-CN" altLang="en-US" sz="3000" dirty="0"/>
              <a:t> </a:t>
            </a:r>
            <a:r>
              <a:rPr lang="zh-CN" altLang="en-US" sz="3000" dirty="0" smtClean="0"/>
              <a:t>建立</a:t>
            </a:r>
            <a:r>
              <a:rPr lang="zh-CN" altLang="en-US" sz="3000" dirty="0"/>
              <a:t>学习社交网络乃至全国性</a:t>
            </a:r>
            <a:r>
              <a:rPr lang="zh-CN" altLang="zh-CN" sz="3000" dirty="0"/>
              <a:t>网络学习空间</a:t>
            </a:r>
            <a:endParaRPr lang="en-US" altLang="zh-CN" sz="3000" dirty="0"/>
          </a:p>
          <a:p>
            <a:pPr marL="0" indent="0">
              <a:lnSpc>
                <a:spcPct val="120000"/>
              </a:lnSpc>
            </a:pPr>
            <a:r>
              <a:rPr lang="en-US" altLang="zh-CN" sz="3000" dirty="0" smtClean="0"/>
              <a:t> </a:t>
            </a:r>
            <a:r>
              <a:rPr lang="zh-CN" altLang="zh-CN" sz="3000" dirty="0"/>
              <a:t>基于教育大数据的机器学习算法</a:t>
            </a:r>
            <a:endParaRPr lang="en-US" altLang="zh-CN" sz="3000" dirty="0"/>
          </a:p>
          <a:p>
            <a:pPr marL="0" indent="0">
              <a:lnSpc>
                <a:spcPct val="120000"/>
              </a:lnSpc>
            </a:pPr>
            <a:r>
              <a:rPr lang="en-US" altLang="zh-CN" sz="3000" dirty="0" smtClean="0"/>
              <a:t> </a:t>
            </a:r>
            <a:r>
              <a:rPr lang="zh-CN" altLang="zh-CN" sz="3000" dirty="0"/>
              <a:t>大规模课程知识图谱</a:t>
            </a:r>
            <a:r>
              <a:rPr lang="zh-CN" altLang="en-US" sz="3000" dirty="0"/>
              <a:t>研究及建设，以之为桥梁彻底打通课程之间的关联，并进一步彻底打通课程与数字论文库、数字图书库之间的关联</a:t>
            </a:r>
            <a:endParaRPr lang="en-US" altLang="zh-CN" sz="3000" dirty="0"/>
          </a:p>
          <a:p>
            <a:pPr marL="0" indent="0">
              <a:lnSpc>
                <a:spcPct val="120000"/>
              </a:lnSpc>
            </a:pPr>
            <a:r>
              <a:rPr lang="en-US" altLang="zh-CN" sz="3000" dirty="0" smtClean="0"/>
              <a:t> </a:t>
            </a:r>
            <a:r>
              <a:rPr lang="zh-CN" altLang="zh-CN" sz="3000" dirty="0"/>
              <a:t>各类课程的智能辅助教学算法</a:t>
            </a:r>
            <a:r>
              <a:rPr lang="zh-CN" altLang="en-US" sz="3000" dirty="0"/>
              <a:t>（主观题为主）</a:t>
            </a:r>
            <a:endParaRPr lang="en-US" altLang="zh-CN" sz="3000" dirty="0"/>
          </a:p>
          <a:p>
            <a:pPr marL="0" indent="0">
              <a:lnSpc>
                <a:spcPct val="120000"/>
              </a:lnSpc>
            </a:pPr>
            <a:r>
              <a:rPr lang="en-US" altLang="zh-CN" sz="3000" dirty="0" smtClean="0"/>
              <a:t> </a:t>
            </a:r>
            <a:r>
              <a:rPr lang="zh-CN" altLang="en-US" sz="3000" dirty="0"/>
              <a:t>跨语言教育的技术支撑环境</a:t>
            </a:r>
            <a:endParaRPr lang="en-US" altLang="zh-CN" sz="3000" dirty="0"/>
          </a:p>
          <a:p>
            <a:pPr marL="0" indent="0">
              <a:lnSpc>
                <a:spcPct val="120000"/>
              </a:lnSpc>
            </a:pPr>
            <a:r>
              <a:rPr lang="en-US" altLang="zh-CN" sz="3000" dirty="0" smtClean="0"/>
              <a:t> </a:t>
            </a:r>
            <a:r>
              <a:rPr lang="en-US" altLang="zh-CN" sz="3000" dirty="0"/>
              <a:t>VR</a:t>
            </a:r>
            <a:r>
              <a:rPr lang="zh-CN" altLang="en-US" sz="3000" dirty="0"/>
              <a:t>、</a:t>
            </a:r>
            <a:r>
              <a:rPr lang="en-US" altLang="zh-CN" sz="3000" dirty="0"/>
              <a:t>AR</a:t>
            </a:r>
            <a:r>
              <a:rPr lang="zh-CN" altLang="en-US" sz="3000" dirty="0"/>
              <a:t>以及虚拟实验室</a:t>
            </a:r>
            <a:endParaRPr lang="en-US" altLang="zh-CN" sz="3000" dirty="0"/>
          </a:p>
          <a:p>
            <a:pPr marL="0" indent="0">
              <a:lnSpc>
                <a:spcPct val="120000"/>
              </a:lnSpc>
            </a:pPr>
            <a:r>
              <a:rPr lang="en-US" altLang="zh-CN" sz="3000" dirty="0" smtClean="0"/>
              <a:t> </a:t>
            </a:r>
            <a:r>
              <a:rPr lang="zh-CN" altLang="en-US" sz="3000" dirty="0"/>
              <a:t>在上述基础上，构建智能</a:t>
            </a:r>
            <a:r>
              <a:rPr lang="zh-CN" altLang="en-US" sz="3000" dirty="0" smtClean="0"/>
              <a:t>助教</a:t>
            </a:r>
            <a:endParaRPr lang="en-US" altLang="zh-CN" sz="3000" dirty="0" smtClean="0"/>
          </a:p>
          <a:p>
            <a:pPr marL="0" indent="0">
              <a:lnSpc>
                <a:spcPct val="120000"/>
              </a:lnSpc>
            </a:pPr>
            <a:r>
              <a:rPr lang="en-US" altLang="zh-CN" sz="3000" dirty="0"/>
              <a:t> </a:t>
            </a:r>
            <a:r>
              <a:rPr lang="zh-CN" altLang="en-US" sz="3000" dirty="0" smtClean="0"/>
              <a:t>用于教学的人工智能技术伦理</a:t>
            </a:r>
            <a:endParaRPr lang="en-US" altLang="zh-CN" sz="3000" dirty="0" smtClean="0"/>
          </a:p>
          <a:p>
            <a:pPr marL="0" indent="0">
              <a:lnSpc>
                <a:spcPct val="120000"/>
              </a:lnSpc>
            </a:pPr>
            <a:r>
              <a:rPr lang="en-US" altLang="zh-CN" sz="3000" dirty="0"/>
              <a:t> </a:t>
            </a:r>
            <a:r>
              <a:rPr lang="en-US" altLang="zh-CN" sz="3000" dirty="0" smtClean="0"/>
              <a:t>……</a:t>
            </a:r>
            <a:endParaRPr lang="en-US" altLang="zh-CN" sz="3000" dirty="0"/>
          </a:p>
          <a:p>
            <a:pPr marL="0" indent="0">
              <a:buNone/>
            </a:pPr>
            <a:endParaRPr lang="en-US" altLang="zh-CN" sz="3600" dirty="0" smtClean="0"/>
          </a:p>
        </p:txBody>
      </p:sp>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标题 6"/>
          <p:cNvSpPr>
            <a:spLocks noGrp="1"/>
          </p:cNvSpPr>
          <p:nvPr>
            <p:ph type="title"/>
          </p:nvPr>
        </p:nvSpPr>
        <p:spPr>
          <a:xfrm>
            <a:off x="42126" y="564053"/>
            <a:ext cx="9405044" cy="907845"/>
          </a:xfrm>
        </p:spPr>
        <p:txBody>
          <a:bodyPr/>
          <a:lstStyle/>
          <a:p>
            <a:r>
              <a:rPr lang="zh-CN" altLang="en-US" sz="4000" b="1" dirty="0" smtClean="0">
                <a:latin typeface="Times New Roman" charset="0"/>
                <a:ea typeface="黑体" charset="0"/>
                <a:cs typeface="黑体" charset="0"/>
              </a:rPr>
              <a:t>思考：</a:t>
            </a:r>
            <a:r>
              <a:rPr kumimoji="0" lang="zh-CN" altLang="en-US" sz="4000" b="1" dirty="0" smtClean="0">
                <a:latin typeface="Times New Roman" charset="0"/>
                <a:ea typeface="黑体" charset="0"/>
                <a:cs typeface="黑体" charset="0"/>
              </a:rPr>
              <a:t>面向在线教育教学的人工智能</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1230195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标题 6"/>
          <p:cNvSpPr>
            <a:spLocks noGrp="1"/>
          </p:cNvSpPr>
          <p:nvPr>
            <p:ph type="title"/>
          </p:nvPr>
        </p:nvSpPr>
        <p:spPr>
          <a:xfrm>
            <a:off x="28104" y="476672"/>
            <a:ext cx="9900592" cy="704707"/>
          </a:xfrm>
        </p:spPr>
        <p:txBody>
          <a:bodyPr/>
          <a:lstStyle/>
          <a:p>
            <a:r>
              <a:rPr lang="zh-CN" altLang="en-US" sz="3600" b="1" dirty="0" smtClean="0">
                <a:latin typeface="Times New Roman" charset="0"/>
                <a:ea typeface="黑体" charset="0"/>
                <a:cs typeface="黑体" charset="0"/>
              </a:rPr>
              <a:t>案例</a:t>
            </a:r>
            <a:r>
              <a:rPr lang="en-US" altLang="zh-CN" sz="3600" b="1" dirty="0" smtClean="0">
                <a:latin typeface="Times New Roman" charset="0"/>
                <a:ea typeface="黑体" charset="0"/>
                <a:cs typeface="黑体" charset="0"/>
              </a:rPr>
              <a:t>(http</a:t>
            </a:r>
            <a:r>
              <a:rPr lang="en-US" altLang="zh-CN" sz="3600" b="1" dirty="0">
                <a:latin typeface="Times New Roman" charset="0"/>
                <a:ea typeface="黑体" charset="0"/>
                <a:cs typeface="黑体" charset="0"/>
              </a:rPr>
              <a:t>://</a:t>
            </a:r>
            <a:r>
              <a:rPr lang="en-US" altLang="zh-CN" sz="3600" b="1" dirty="0" smtClean="0">
                <a:latin typeface="Times New Roman" charset="0"/>
                <a:ea typeface="黑体" charset="0"/>
                <a:cs typeface="黑体" charset="0"/>
              </a:rPr>
              <a:t>moocdata.cn/data/MOOCCube</a:t>
            </a:r>
            <a:r>
              <a:rPr lang="en-US" altLang="zh-CN" sz="3600" b="1" dirty="0">
                <a:latin typeface="Times New Roman" charset="0"/>
                <a:ea typeface="黑体" charset="0"/>
                <a:cs typeface="黑体" charset="0"/>
              </a:rPr>
              <a:t>)</a:t>
            </a:r>
            <a:endParaRPr kumimoji="0" lang="zh-CN" altLang="en-US" sz="3600" b="1" dirty="0">
              <a:latin typeface="Times New Roman" charset="0"/>
              <a:ea typeface="黑体" charset="0"/>
              <a:cs typeface="黑体" charset="0"/>
            </a:endParaRPr>
          </a:p>
        </p:txBody>
      </p:sp>
      <p:pic>
        <p:nvPicPr>
          <p:cNvPr id="4" name="图片 3"/>
          <p:cNvPicPr>
            <a:picLocks noChangeAspect="1"/>
          </p:cNvPicPr>
          <p:nvPr/>
        </p:nvPicPr>
        <p:blipFill>
          <a:blip r:embed="rId3"/>
          <a:stretch>
            <a:fillRect/>
          </a:stretch>
        </p:blipFill>
        <p:spPr>
          <a:xfrm>
            <a:off x="0" y="1484784"/>
            <a:ext cx="9144000" cy="5373216"/>
          </a:xfrm>
          <a:prstGeom prst="rect">
            <a:avLst/>
          </a:prstGeom>
        </p:spPr>
      </p:pic>
    </p:spTree>
    <p:extLst>
      <p:ext uri="{BB962C8B-B14F-4D97-AF65-F5344CB8AC3E}">
        <p14:creationId xmlns:p14="http://schemas.microsoft.com/office/powerpoint/2010/main" val="14227726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标题 6"/>
          <p:cNvSpPr>
            <a:spLocks noGrp="1"/>
          </p:cNvSpPr>
          <p:nvPr>
            <p:ph type="title"/>
          </p:nvPr>
        </p:nvSpPr>
        <p:spPr>
          <a:xfrm>
            <a:off x="28104" y="476672"/>
            <a:ext cx="9900592" cy="704707"/>
          </a:xfrm>
        </p:spPr>
        <p:txBody>
          <a:bodyPr/>
          <a:lstStyle/>
          <a:p>
            <a:r>
              <a:rPr lang="zh-CN" altLang="en-US" sz="3600" b="1" dirty="0" smtClean="0">
                <a:latin typeface="Times New Roman" charset="0"/>
                <a:ea typeface="黑体" charset="0"/>
                <a:cs typeface="黑体" charset="0"/>
              </a:rPr>
              <a:t>案例</a:t>
            </a:r>
            <a:r>
              <a:rPr lang="en-US" altLang="zh-CN" sz="3600" b="1" dirty="0" smtClean="0">
                <a:latin typeface="Times New Roman" charset="0"/>
                <a:ea typeface="黑体" charset="0"/>
                <a:cs typeface="黑体" charset="0"/>
              </a:rPr>
              <a:t>(http</a:t>
            </a:r>
            <a:r>
              <a:rPr lang="en-US" altLang="zh-CN" sz="3600" b="1" dirty="0">
                <a:latin typeface="Times New Roman" charset="0"/>
                <a:ea typeface="黑体" charset="0"/>
                <a:cs typeface="黑体" charset="0"/>
              </a:rPr>
              <a:t>://</a:t>
            </a:r>
            <a:r>
              <a:rPr lang="en-US" altLang="zh-CN" sz="3600" b="1" dirty="0" smtClean="0">
                <a:latin typeface="Times New Roman" charset="0"/>
                <a:ea typeface="黑体" charset="0"/>
                <a:cs typeface="黑体" charset="0"/>
              </a:rPr>
              <a:t>moocdata.cn/data/MOOCCube</a:t>
            </a:r>
            <a:r>
              <a:rPr lang="en-US" altLang="zh-CN" sz="3600" b="1" dirty="0">
                <a:latin typeface="Times New Roman" charset="0"/>
                <a:ea typeface="黑体" charset="0"/>
                <a:cs typeface="黑体" charset="0"/>
              </a:rPr>
              <a:t>)</a:t>
            </a:r>
            <a:endParaRPr kumimoji="0" lang="zh-CN" altLang="en-US" sz="3600" b="1" dirty="0">
              <a:latin typeface="Times New Roman" charset="0"/>
              <a:ea typeface="黑体" charset="0"/>
              <a:cs typeface="黑体" charset="0"/>
            </a:endParaRPr>
          </a:p>
        </p:txBody>
      </p:sp>
      <p:pic>
        <p:nvPicPr>
          <p:cNvPr id="2" name="图片 1"/>
          <p:cNvPicPr>
            <a:picLocks noChangeAspect="1"/>
          </p:cNvPicPr>
          <p:nvPr/>
        </p:nvPicPr>
        <p:blipFill>
          <a:blip r:embed="rId3"/>
          <a:stretch>
            <a:fillRect/>
          </a:stretch>
        </p:blipFill>
        <p:spPr>
          <a:xfrm>
            <a:off x="45729" y="1454566"/>
            <a:ext cx="8990767" cy="5214794"/>
          </a:xfrm>
          <a:prstGeom prst="rect">
            <a:avLst/>
          </a:prstGeom>
        </p:spPr>
      </p:pic>
    </p:spTree>
    <p:extLst>
      <p:ext uri="{BB962C8B-B14F-4D97-AF65-F5344CB8AC3E}">
        <p14:creationId xmlns:p14="http://schemas.microsoft.com/office/powerpoint/2010/main" val="12246062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77988" y="547680"/>
            <a:ext cx="9258113" cy="85566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p>
            <a:pPr defTabSz="342900">
              <a:lnSpc>
                <a:spcPct val="150000"/>
              </a:lnSpc>
              <a:spcBef>
                <a:spcPct val="20000"/>
              </a:spcBef>
            </a:pPr>
            <a:r>
              <a:rPr lang="zh-CN" altLang="en-US" sz="3000" b="1" u="sng" dirty="0" smtClean="0">
                <a:solidFill>
                  <a:srgbClr val="7030A0"/>
                </a:solidFill>
                <a:latin typeface="微软雅黑" pitchFamily="34" charset="-122"/>
                <a:ea typeface="微软雅黑" panose="020B0503020204020204" pitchFamily="34" charset="-122"/>
                <a:cs typeface="+mn-cs"/>
              </a:rPr>
              <a:t>在线教育要“不忘初心”</a:t>
            </a:r>
            <a:r>
              <a:rPr lang="en-US" altLang="zh-CN" sz="3000" b="1" u="sng" dirty="0" smtClean="0">
                <a:solidFill>
                  <a:srgbClr val="7030A0"/>
                </a:solidFill>
                <a:latin typeface="微软雅黑" pitchFamily="34" charset="-122"/>
                <a:ea typeface="微软雅黑" panose="020B0503020204020204" pitchFamily="34" charset="-122"/>
                <a:cs typeface="+mn-cs"/>
              </a:rPr>
              <a:t>——</a:t>
            </a:r>
            <a:r>
              <a:rPr lang="zh-CN" altLang="en-US" sz="3000" b="1" u="sng" dirty="0" smtClean="0">
                <a:solidFill>
                  <a:srgbClr val="7030A0"/>
                </a:solidFill>
                <a:latin typeface="微软雅黑" pitchFamily="34" charset="-122"/>
                <a:ea typeface="微软雅黑" panose="020B0503020204020204" pitchFamily="34" charset="-122"/>
                <a:cs typeface="+mn-cs"/>
              </a:rPr>
              <a:t>习</a:t>
            </a:r>
            <a:r>
              <a:rPr lang="zh-CN" altLang="en-US" sz="3000" b="1" u="sng" dirty="0">
                <a:solidFill>
                  <a:srgbClr val="7030A0"/>
                </a:solidFill>
                <a:latin typeface="微软雅黑" pitchFamily="34" charset="-122"/>
                <a:ea typeface="微软雅黑" panose="020B0503020204020204" pitchFamily="34" charset="-122"/>
                <a:cs typeface="+mn-cs"/>
              </a:rPr>
              <a:t>近平</a:t>
            </a:r>
            <a:r>
              <a:rPr lang="zh-CN" altLang="en-US" sz="3000" b="1" u="sng" dirty="0" smtClean="0">
                <a:solidFill>
                  <a:srgbClr val="7030A0"/>
                </a:solidFill>
                <a:latin typeface="微软雅黑" pitchFamily="34" charset="-122"/>
                <a:ea typeface="微软雅黑" panose="020B0503020204020204" pitchFamily="34" charset="-122"/>
                <a:cs typeface="+mn-cs"/>
              </a:rPr>
              <a:t>总书记向国际</a:t>
            </a:r>
            <a:r>
              <a:rPr lang="en-US" altLang="zh-CN" sz="3000" b="1" u="sng" dirty="0" smtClean="0">
                <a:solidFill>
                  <a:srgbClr val="7030A0"/>
                </a:solidFill>
                <a:latin typeface="微软雅黑" pitchFamily="34" charset="-122"/>
                <a:ea typeface="微软雅黑" panose="020B0503020204020204" pitchFamily="34" charset="-122"/>
                <a:cs typeface="+mn-cs"/>
              </a:rPr>
              <a:t/>
            </a:r>
            <a:br>
              <a:rPr lang="en-US" altLang="zh-CN" sz="3000" b="1" u="sng" dirty="0" smtClean="0">
                <a:solidFill>
                  <a:srgbClr val="7030A0"/>
                </a:solidFill>
                <a:latin typeface="微软雅黑" pitchFamily="34" charset="-122"/>
                <a:ea typeface="微软雅黑" panose="020B0503020204020204" pitchFamily="34" charset="-122"/>
                <a:cs typeface="+mn-cs"/>
              </a:rPr>
            </a:br>
            <a:r>
              <a:rPr lang="zh-CN" altLang="en-US" sz="3000" b="1" u="sng" dirty="0" smtClean="0">
                <a:solidFill>
                  <a:srgbClr val="7030A0"/>
                </a:solidFill>
                <a:latin typeface="微软雅黑" pitchFamily="34" charset="-122"/>
                <a:ea typeface="微软雅黑" panose="020B0503020204020204" pitchFamily="34" charset="-122"/>
                <a:cs typeface="+mn-cs"/>
              </a:rPr>
              <a:t>人工智能</a:t>
            </a:r>
            <a:r>
              <a:rPr lang="zh-CN" altLang="en-US" sz="3000" b="1" u="sng" dirty="0">
                <a:solidFill>
                  <a:srgbClr val="7030A0"/>
                </a:solidFill>
                <a:latin typeface="微软雅黑" pitchFamily="34" charset="-122"/>
                <a:ea typeface="微软雅黑" panose="020B0503020204020204" pitchFamily="34" charset="-122"/>
                <a:cs typeface="+mn-cs"/>
              </a:rPr>
              <a:t>与教育大会致贺</a:t>
            </a:r>
            <a:r>
              <a:rPr lang="zh-CN" altLang="en-US" sz="3000" b="1" u="sng" dirty="0" smtClean="0">
                <a:solidFill>
                  <a:srgbClr val="7030A0"/>
                </a:solidFill>
                <a:latin typeface="微软雅黑" pitchFamily="34" charset="-122"/>
                <a:ea typeface="微软雅黑" panose="020B0503020204020204" pitchFamily="34" charset="-122"/>
                <a:cs typeface="+mn-cs"/>
              </a:rPr>
              <a:t>信（</a:t>
            </a:r>
            <a:r>
              <a:rPr lang="en-US" altLang="zh-CN" sz="3000" b="1" u="sng" dirty="0" smtClean="0">
                <a:solidFill>
                  <a:srgbClr val="7030A0"/>
                </a:solidFill>
                <a:latin typeface="微软雅黑" pitchFamily="34" charset="-122"/>
                <a:ea typeface="微软雅黑" panose="020B0503020204020204" pitchFamily="34" charset="-122"/>
                <a:cs typeface="+mn-cs"/>
              </a:rPr>
              <a:t>2019</a:t>
            </a:r>
            <a:r>
              <a:rPr lang="zh-CN" altLang="en-US" sz="3000" b="1" u="sng" dirty="0" smtClean="0">
                <a:solidFill>
                  <a:srgbClr val="7030A0"/>
                </a:solidFill>
                <a:latin typeface="微软雅黑" pitchFamily="34" charset="-122"/>
                <a:ea typeface="微软雅黑" panose="020B0503020204020204" pitchFamily="34" charset="-122"/>
                <a:cs typeface="+mn-cs"/>
              </a:rPr>
              <a:t>年</a:t>
            </a:r>
            <a:r>
              <a:rPr lang="en-US" altLang="zh-CN" sz="3000" b="1" u="sng" dirty="0">
                <a:solidFill>
                  <a:srgbClr val="7030A0"/>
                </a:solidFill>
                <a:latin typeface="微软雅黑" pitchFamily="34" charset="-122"/>
                <a:ea typeface="微软雅黑" panose="020B0503020204020204" pitchFamily="34" charset="-122"/>
                <a:cs typeface="+mn-cs"/>
              </a:rPr>
              <a:t>5</a:t>
            </a:r>
            <a:r>
              <a:rPr lang="zh-CN" altLang="en-US" sz="3000" b="1" u="sng" dirty="0" smtClean="0">
                <a:solidFill>
                  <a:srgbClr val="7030A0"/>
                </a:solidFill>
                <a:latin typeface="微软雅黑" pitchFamily="34" charset="-122"/>
                <a:ea typeface="微软雅黑" panose="020B0503020204020204" pitchFamily="34" charset="-122"/>
                <a:cs typeface="+mn-cs"/>
              </a:rPr>
              <a:t>月</a:t>
            </a:r>
            <a:r>
              <a:rPr lang="en-US" altLang="zh-CN" sz="3000" b="1" u="sng" dirty="0" smtClean="0">
                <a:solidFill>
                  <a:srgbClr val="7030A0"/>
                </a:solidFill>
                <a:latin typeface="微软雅黑" pitchFamily="34" charset="-122"/>
                <a:ea typeface="微软雅黑" panose="020B0503020204020204" pitchFamily="34" charset="-122"/>
                <a:cs typeface="+mn-cs"/>
              </a:rPr>
              <a:t>16</a:t>
            </a:r>
            <a:r>
              <a:rPr lang="zh-CN" altLang="en-US" sz="3000" b="1" u="sng" dirty="0" smtClean="0">
                <a:solidFill>
                  <a:srgbClr val="7030A0"/>
                </a:solidFill>
                <a:latin typeface="微软雅黑" pitchFamily="34" charset="-122"/>
                <a:ea typeface="微软雅黑" panose="020B0503020204020204" pitchFamily="34" charset="-122"/>
                <a:cs typeface="+mn-cs"/>
              </a:rPr>
              <a:t>日</a:t>
            </a:r>
            <a:r>
              <a:rPr lang="zh-CN" altLang="en-US" sz="3000" b="1" u="sng" dirty="0">
                <a:solidFill>
                  <a:srgbClr val="7030A0"/>
                </a:solidFill>
                <a:latin typeface="微软雅黑" pitchFamily="34" charset="-122"/>
                <a:ea typeface="微软雅黑" panose="020B0503020204020204" pitchFamily="34" charset="-122"/>
                <a:cs typeface="+mn-cs"/>
              </a:rPr>
              <a:t>）</a:t>
            </a:r>
          </a:p>
        </p:txBody>
      </p:sp>
      <p:sp>
        <p:nvSpPr>
          <p:cNvPr id="5" name="矩形 4"/>
          <p:cNvSpPr/>
          <p:nvPr/>
        </p:nvSpPr>
        <p:spPr>
          <a:xfrm>
            <a:off x="177988" y="2156585"/>
            <a:ext cx="8966012" cy="4701415"/>
          </a:xfrm>
          <a:prstGeom prst="rect">
            <a:avLst/>
          </a:prstGeom>
        </p:spPr>
        <p:txBody>
          <a:bodyPr wrap="square">
            <a:spAutoFit/>
          </a:bodyPr>
          <a:lstStyle/>
          <a:p>
            <a:pPr>
              <a:lnSpc>
                <a:spcPct val="120000"/>
              </a:lnSpc>
            </a:pPr>
            <a:r>
              <a:rPr lang="zh-CN" altLang="en-US" sz="2800" dirty="0"/>
              <a:t>中国高度重视人工智能对教育的深刻影响，积极推动人工智能和教育深度融合，促进教育变革创新，充分发挥人工智能优势，</a:t>
            </a:r>
            <a:r>
              <a:rPr lang="zh-CN" altLang="en-US" sz="2800" dirty="0">
                <a:solidFill>
                  <a:srgbClr val="FF0000"/>
                </a:solidFill>
              </a:rPr>
              <a:t>加快发展伴随每个人一生的教育、平等面向每个人的教育、适合每个人的教育、更加开放灵活的教育</a:t>
            </a:r>
            <a:r>
              <a:rPr lang="zh-CN" altLang="en-US" sz="2800" dirty="0" smtClean="0">
                <a:solidFill>
                  <a:srgbClr val="FF0000"/>
                </a:solidFill>
              </a:rPr>
              <a:t>。</a:t>
            </a:r>
            <a:endParaRPr lang="en-US" altLang="zh-CN" sz="2800" dirty="0" smtClean="0">
              <a:solidFill>
                <a:srgbClr val="FF0000"/>
              </a:solidFill>
            </a:endParaRPr>
          </a:p>
          <a:p>
            <a:pPr>
              <a:lnSpc>
                <a:spcPct val="120000"/>
              </a:lnSpc>
            </a:pPr>
            <a:r>
              <a:rPr lang="zh-CN" altLang="en-US" sz="2800" dirty="0" smtClean="0"/>
              <a:t>中国</a:t>
            </a:r>
            <a:r>
              <a:rPr lang="zh-CN" altLang="en-US" sz="2800" dirty="0"/>
              <a:t>愿同世界各国一道，聚焦人工智能发展前沿问题，深入探讨</a:t>
            </a:r>
            <a:r>
              <a:rPr lang="zh-CN" altLang="en-US" sz="2800" dirty="0">
                <a:solidFill>
                  <a:srgbClr val="FF0000"/>
                </a:solidFill>
              </a:rPr>
              <a:t>人工智能快速发展条件下教育发展创新的思路和举措</a:t>
            </a:r>
            <a:r>
              <a:rPr lang="zh-CN" altLang="en-US" sz="2800" dirty="0"/>
              <a:t>，凝聚共识、深化合作、扩大共享，携手推动构建人类命运共同体。</a:t>
            </a:r>
            <a:endParaRPr lang="zh-CN" altLang="en-US" sz="2800" dirty="0">
              <a:solidFill>
                <a:srgbClr val="000000"/>
              </a:solidFill>
              <a:latin typeface="나눔고딕"/>
              <a:ea typeface="+mj-ea"/>
            </a:endParaRPr>
          </a:p>
        </p:txBody>
      </p:sp>
    </p:spTree>
    <p:extLst>
      <p:ext uri="{BB962C8B-B14F-4D97-AF65-F5344CB8AC3E}">
        <p14:creationId xmlns:p14="http://schemas.microsoft.com/office/powerpoint/2010/main" val="960921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sz="half" idx="1"/>
          </p:nvPr>
        </p:nvSpPr>
        <p:spPr>
          <a:xfrm>
            <a:off x="-324544" y="2564904"/>
            <a:ext cx="10009112" cy="4591050"/>
          </a:xfrm>
        </p:spPr>
        <p:txBody>
          <a:bodyPr/>
          <a:lstStyle/>
          <a:p>
            <a:pPr algn="ctr">
              <a:buNone/>
            </a:pPr>
            <a:r>
              <a:rPr lang="zh-CN" altLang="en-US" sz="6600" b="1" dirty="0" smtClean="0">
                <a:solidFill>
                  <a:srgbClr val="FF0000"/>
                </a:solidFill>
                <a:latin typeface="方正粗黑宋简体" panose="02000000000000000000" pitchFamily="2" charset="-122"/>
                <a:ea typeface="方正粗黑宋简体" panose="02000000000000000000" pitchFamily="2" charset="-122"/>
              </a:rPr>
              <a:t>  谢谢！</a:t>
            </a:r>
            <a:r>
              <a:rPr lang="en-US" altLang="zh-CN" sz="6600" b="1" dirty="0" smtClean="0">
                <a:solidFill>
                  <a:srgbClr val="FF0000"/>
                </a:solidFill>
                <a:latin typeface="方正粗黑宋简体" panose="02000000000000000000" pitchFamily="2" charset="-122"/>
                <a:ea typeface="方正粗黑宋简体" panose="02000000000000000000" pitchFamily="2" charset="-122"/>
              </a:rPr>
              <a:t> </a:t>
            </a:r>
            <a:endParaRPr lang="en-US" altLang="zh-CN" sz="6600" b="1" dirty="0" smtClean="0">
              <a:solidFill>
                <a:srgbClr val="FF0000"/>
              </a:solidFill>
              <a:latin typeface="华文仿宋" panose="02010600040101010101" pitchFamily="2" charset="-122"/>
              <a:ea typeface="华文仿宋" panose="02010600040101010101" pitchFamily="2" charset="-122"/>
            </a:endParaRPr>
          </a:p>
          <a:p>
            <a:pPr algn="ctr">
              <a:buNone/>
            </a:pPr>
            <a:endParaRPr lang="en-US" altLang="zh-CN" sz="3600" dirty="0" smtClean="0">
              <a:latin typeface="华文仿宋" panose="02010600040101010101" pitchFamily="2" charset="-122"/>
              <a:ea typeface="华文仿宋" panose="02010600040101010101" pitchFamily="2" charset="-122"/>
            </a:endParaRPr>
          </a:p>
        </p:txBody>
      </p:sp>
    </p:spTree>
    <p:extLst>
      <p:ext uri="{BB962C8B-B14F-4D97-AF65-F5344CB8AC3E}">
        <p14:creationId xmlns:p14="http://schemas.microsoft.com/office/powerpoint/2010/main" val="3568768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500" y="1412776"/>
            <a:ext cx="9080500" cy="5873138"/>
          </a:xfrm>
        </p:spPr>
        <p:txBody>
          <a:bodyPr>
            <a:normAutofit/>
          </a:bodyPr>
          <a:lstStyle/>
          <a:p>
            <a:r>
              <a:rPr lang="zh-CN" altLang="en-US" dirty="0">
                <a:solidFill>
                  <a:srgbClr val="FF0000"/>
                </a:solidFill>
              </a:rPr>
              <a:t>观点</a:t>
            </a:r>
            <a:r>
              <a:rPr lang="zh-CN" altLang="en-US" dirty="0" smtClean="0">
                <a:solidFill>
                  <a:srgbClr val="FF0000"/>
                </a:solidFill>
              </a:rPr>
              <a:t>之一：</a:t>
            </a:r>
            <a:r>
              <a:rPr lang="zh-CN" altLang="en-US" dirty="0" smtClean="0"/>
              <a:t>“</a:t>
            </a:r>
            <a:r>
              <a:rPr lang="en-US" altLang="zh-CN" dirty="0" smtClean="0"/>
              <a:t>Having </a:t>
            </a:r>
            <a:r>
              <a:rPr lang="en-US" altLang="zh-CN" dirty="0"/>
              <a:t>experienced a pandemic…… Just about every aspect of the digital world has been accelerated. Education has been no different, students everywhere have been learning on-line. However, the result is that student outcomes have not improved. </a:t>
            </a:r>
            <a:r>
              <a:rPr lang="en-US" altLang="zh-CN" dirty="0">
                <a:solidFill>
                  <a:srgbClr val="FF0000"/>
                </a:solidFill>
              </a:rPr>
              <a:t>And by the way, no one actually likes it!</a:t>
            </a:r>
            <a:r>
              <a:rPr lang="zh-CN" altLang="en-US" dirty="0"/>
              <a:t>” </a:t>
            </a:r>
            <a:r>
              <a:rPr lang="zh-CN" altLang="en-US" dirty="0" smtClean="0"/>
              <a:t> </a:t>
            </a:r>
            <a:endParaRPr lang="en-US" altLang="zh-CN" dirty="0" smtClean="0"/>
          </a:p>
          <a:p>
            <a:pPr marL="0" indent="0">
              <a:buNone/>
            </a:pPr>
            <a:r>
              <a:rPr lang="en-US" altLang="zh-CN" sz="2400" dirty="0" smtClean="0"/>
              <a:t>-- </a:t>
            </a:r>
            <a:r>
              <a:rPr lang="en-US" altLang="zh-CN" sz="2400" dirty="0"/>
              <a:t>F</a:t>
            </a:r>
            <a:r>
              <a:rPr lang="en-US" altLang="zh-CN" sz="2400" dirty="0" smtClean="0"/>
              <a:t>rom</a:t>
            </a:r>
            <a:r>
              <a:rPr lang="zh-CN" altLang="en-US" sz="2400" dirty="0" smtClean="0"/>
              <a:t>  </a:t>
            </a:r>
            <a:r>
              <a:rPr lang="en-US" altLang="zh-CN" sz="2400" dirty="0" err="1">
                <a:solidFill>
                  <a:srgbClr val="FF0000"/>
                </a:solidFill>
              </a:rPr>
              <a:t>Ikhlaq</a:t>
            </a:r>
            <a:r>
              <a:rPr lang="en-US" altLang="zh-CN" sz="2400" dirty="0">
                <a:solidFill>
                  <a:srgbClr val="FF0000"/>
                </a:solidFill>
              </a:rPr>
              <a:t> Sidhu</a:t>
            </a:r>
            <a:r>
              <a:rPr lang="en-US" altLang="zh-CN" sz="2400" dirty="0"/>
              <a:t>, Chief Scientist and Founding Director, </a:t>
            </a:r>
            <a:r>
              <a:rPr lang="en-US" altLang="zh-CN" sz="2400" dirty="0" err="1"/>
              <a:t>Sutardja</a:t>
            </a:r>
            <a:r>
              <a:rPr lang="en-US" altLang="zh-CN" sz="2400" dirty="0"/>
              <a:t> </a:t>
            </a:r>
            <a:r>
              <a:rPr lang="en-US" altLang="zh-CN" sz="2400" dirty="0" smtClean="0"/>
              <a:t>Center (Received </a:t>
            </a:r>
            <a:r>
              <a:rPr lang="en-US" altLang="zh-CN" sz="2400" dirty="0"/>
              <a:t>the IEEE Major Education Innovation Award in 2018 and the Extraordinary Teaching in Extraordinary Times Award at Berkeley in </a:t>
            </a:r>
            <a:r>
              <a:rPr lang="en-US" altLang="zh-CN" sz="2400" dirty="0" smtClean="0"/>
              <a:t>2021), 2021</a:t>
            </a:r>
            <a:r>
              <a:rPr lang="zh-CN" altLang="en-US" sz="2400" dirty="0" smtClean="0"/>
              <a:t>年</a:t>
            </a:r>
            <a:r>
              <a:rPr lang="en-US" altLang="zh-CN" sz="2400" dirty="0" smtClean="0"/>
              <a:t>4</a:t>
            </a:r>
            <a:r>
              <a:rPr lang="zh-CN" altLang="en-US" sz="2400" dirty="0" smtClean="0"/>
              <a:t>月</a:t>
            </a:r>
            <a:endParaRPr lang="en-US" altLang="zh-CN" sz="2400" dirty="0" smtClean="0">
              <a:solidFill>
                <a:srgbClr val="FF0000"/>
              </a:solidFill>
            </a:endParaRPr>
          </a:p>
          <a:p>
            <a:endParaRPr lang="en-US" altLang="zh-CN" sz="2400" dirty="0" smtClean="0"/>
          </a:p>
          <a:p>
            <a:pPr marL="0" indent="0">
              <a:buNone/>
            </a:pPr>
            <a:endParaRPr lang="en-US" altLang="zh-CN" dirty="0"/>
          </a:p>
          <a:p>
            <a:endParaRPr lang="en-US" altLang="zh-CN" dirty="0" smtClean="0"/>
          </a:p>
          <a:p>
            <a:endParaRPr lang="en-US" altLang="zh-CN" dirty="0"/>
          </a:p>
          <a:p>
            <a:endParaRPr lang="en-US" altLang="zh-CN" dirty="0" smtClean="0"/>
          </a:p>
          <a:p>
            <a:endParaRPr lang="en-US" altLang="zh-CN" dirty="0" smtClean="0"/>
          </a:p>
          <a:p>
            <a:endParaRPr lang="en-US" altLang="zh-CN" dirty="0" smtClean="0"/>
          </a:p>
        </p:txBody>
      </p:sp>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6"/>
          <p:cNvSpPr>
            <a:spLocks noGrp="1"/>
          </p:cNvSpPr>
          <p:nvPr>
            <p:ph type="title"/>
          </p:nvPr>
        </p:nvSpPr>
        <p:spPr>
          <a:xfrm>
            <a:off x="120723" y="384049"/>
            <a:ext cx="8643960" cy="907845"/>
          </a:xfrm>
        </p:spPr>
        <p:txBody>
          <a:bodyPr/>
          <a:lstStyle/>
          <a:p>
            <a:r>
              <a:rPr lang="zh-CN" altLang="en-US" sz="4000" b="1" dirty="0" smtClean="0">
                <a:latin typeface="Times New Roman" charset="0"/>
                <a:ea typeface="黑体" charset="0"/>
                <a:cs typeface="黑体" charset="0"/>
              </a:rPr>
              <a:t>在线教学的实质等效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2405468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3500" y="1291894"/>
            <a:ext cx="9080500" cy="5729122"/>
          </a:xfrm>
        </p:spPr>
        <p:txBody>
          <a:bodyPr>
            <a:normAutofit/>
          </a:bodyPr>
          <a:lstStyle/>
          <a:p>
            <a:r>
              <a:rPr lang="zh-CN" altLang="en-US" sz="2400" dirty="0" smtClean="0">
                <a:solidFill>
                  <a:srgbClr val="FF0000"/>
                </a:solidFill>
              </a:rPr>
              <a:t>观点之二：</a:t>
            </a:r>
            <a:r>
              <a:rPr lang="zh-CN" altLang="zh-CN" sz="2400" dirty="0" smtClean="0">
                <a:solidFill>
                  <a:srgbClr val="FF0000"/>
                </a:solidFill>
              </a:rPr>
              <a:t>不少教师惊喜地发现</a:t>
            </a:r>
            <a:r>
              <a:rPr lang="zh-CN" altLang="zh-CN" sz="2400" dirty="0" smtClean="0"/>
              <a:t>，把现有的基于互联网传递信息的各种工具搭配起来，其实能够很有效地（甚至比实体课堂更便捷地）获得学生的学习反馈。这类工具包括实现信息传递工具（比如网络会议和直播平台）、学习反馈工具（比如雨课堂等能够收集学习反馈数据的智慧教学工具）、知识众筹工具（比如弹幕</a:t>
            </a:r>
            <a:r>
              <a:rPr lang="en-US" altLang="zh-CN" sz="2400" dirty="0" smtClean="0"/>
              <a:t>+</a:t>
            </a:r>
            <a:r>
              <a:rPr lang="zh-CN" altLang="zh-CN" sz="2400" dirty="0" smtClean="0"/>
              <a:t>词云等启发引导学生共同开展知识再创造的功能）。由于在线学习时大多数情况下不需要学生出镜，而且可以匿名发表意见，如果教师调度得当，学生参与教学互动的意愿会远高于线下课堂教学。</a:t>
            </a:r>
            <a:r>
              <a:rPr lang="en-US" altLang="zh-CN" sz="2400" dirty="0" smtClean="0"/>
              <a:t>……</a:t>
            </a:r>
            <a:r>
              <a:rPr lang="zh-CN" altLang="zh-CN" sz="2400" dirty="0" smtClean="0"/>
              <a:t>经历了</a:t>
            </a:r>
            <a:r>
              <a:rPr lang="en-US" altLang="zh-CN" sz="2400" dirty="0" smtClean="0"/>
              <a:t>8</a:t>
            </a:r>
            <a:r>
              <a:rPr lang="zh-CN" altLang="zh-CN" sz="2400" dirty="0" smtClean="0"/>
              <a:t>周的在线教学实践后，我的不少同事和学生都发现，在线学习的时候，看课件更清晰，听声音更清楚，互动也更活跃更多元，课后学生可随时回看以查漏补缺，教师也可以重新审视授课过程的得失</a:t>
            </a:r>
            <a:r>
              <a:rPr lang="en-US" altLang="zh-CN" sz="2400" dirty="0" smtClean="0"/>
              <a:t>……</a:t>
            </a:r>
            <a:r>
              <a:rPr lang="zh-CN" altLang="zh-CN" sz="2400" dirty="0" smtClean="0"/>
              <a:t>这些相对于课堂教学的优势让</a:t>
            </a:r>
            <a:r>
              <a:rPr lang="zh-CN" altLang="zh-CN" sz="2400" dirty="0" smtClean="0">
                <a:solidFill>
                  <a:srgbClr val="FF0000"/>
                </a:solidFill>
              </a:rPr>
              <a:t>很多教师和学生发自内心地感慨</a:t>
            </a:r>
            <a:r>
              <a:rPr lang="en-US" altLang="zh-CN" sz="2400" dirty="0" smtClean="0">
                <a:solidFill>
                  <a:srgbClr val="FF0000"/>
                </a:solidFill>
              </a:rPr>
              <a:t>“</a:t>
            </a:r>
            <a:r>
              <a:rPr lang="zh-CN" altLang="zh-CN" sz="2400" dirty="0" smtClean="0">
                <a:solidFill>
                  <a:srgbClr val="FF0000"/>
                </a:solidFill>
              </a:rPr>
              <a:t>今后再也回不去了</a:t>
            </a:r>
            <a:r>
              <a:rPr lang="en-US" altLang="zh-CN" sz="2400" dirty="0" smtClean="0">
                <a:solidFill>
                  <a:srgbClr val="FF0000"/>
                </a:solidFill>
              </a:rPr>
              <a:t>”</a:t>
            </a:r>
            <a:r>
              <a:rPr lang="zh-CN" altLang="zh-CN" sz="2400" dirty="0" smtClean="0"/>
              <a:t>。</a:t>
            </a:r>
            <a:r>
              <a:rPr lang="en-US" altLang="zh-CN" sz="2400" dirty="0" smtClean="0"/>
              <a:t> </a:t>
            </a:r>
          </a:p>
          <a:p>
            <a:pPr marL="0" indent="0">
              <a:buNone/>
            </a:pPr>
            <a:r>
              <a:rPr lang="en-US" altLang="zh-CN" sz="2000" dirty="0" smtClean="0"/>
              <a:t>-- </a:t>
            </a:r>
            <a:r>
              <a:rPr lang="zh-CN" altLang="en-US" sz="2000" dirty="0" smtClean="0">
                <a:solidFill>
                  <a:srgbClr val="FF0000"/>
                </a:solidFill>
              </a:rPr>
              <a:t>于歆杰</a:t>
            </a:r>
            <a:r>
              <a:rPr lang="zh-CN" altLang="en-US" sz="2000" dirty="0" smtClean="0"/>
              <a:t>“初</a:t>
            </a:r>
            <a:r>
              <a:rPr lang="zh-CN" altLang="en-US" sz="2000" dirty="0"/>
              <a:t>谈在线学习的实质</a:t>
            </a:r>
            <a:r>
              <a:rPr lang="zh-CN" altLang="en-US" sz="2000" dirty="0" smtClean="0"/>
              <a:t>等效”，清华大学教授</a:t>
            </a:r>
            <a:r>
              <a:rPr lang="zh-CN" altLang="en-US" sz="2000" dirty="0"/>
              <a:t>，清华大学在线教学指导专家组组长</a:t>
            </a:r>
            <a:r>
              <a:rPr lang="en-US" altLang="zh-CN" sz="2000" dirty="0" smtClean="0"/>
              <a:t>, 2020</a:t>
            </a:r>
            <a:r>
              <a:rPr lang="zh-CN" altLang="en-US" sz="2000" dirty="0" smtClean="0"/>
              <a:t>年</a:t>
            </a:r>
            <a:r>
              <a:rPr lang="en-US" altLang="zh-CN" sz="2000" dirty="0" smtClean="0"/>
              <a:t>5</a:t>
            </a:r>
            <a:r>
              <a:rPr lang="zh-CN" altLang="en-US" sz="2000" dirty="0" smtClean="0"/>
              <a:t>月</a:t>
            </a:r>
            <a:endParaRPr lang="en-US" altLang="zh-CN" sz="2000" dirty="0" smtClean="0">
              <a:solidFill>
                <a:srgbClr val="FF0000"/>
              </a:solidFill>
            </a:endParaRPr>
          </a:p>
          <a:p>
            <a:endParaRPr lang="en-US" altLang="zh-CN" sz="2200" dirty="0" smtClean="0"/>
          </a:p>
          <a:p>
            <a:pPr marL="0" indent="0">
              <a:buNone/>
            </a:pPr>
            <a:endParaRPr lang="en-US" altLang="zh-CN" dirty="0"/>
          </a:p>
          <a:p>
            <a:endParaRPr lang="en-US" altLang="zh-CN" dirty="0" smtClean="0"/>
          </a:p>
          <a:p>
            <a:endParaRPr lang="en-US" altLang="zh-CN" dirty="0"/>
          </a:p>
          <a:p>
            <a:endParaRPr lang="en-US" altLang="zh-CN" dirty="0" smtClean="0"/>
          </a:p>
          <a:p>
            <a:endParaRPr lang="en-US" altLang="zh-CN" dirty="0" smtClean="0"/>
          </a:p>
          <a:p>
            <a:endParaRPr lang="en-US" altLang="zh-CN" dirty="0" smtClean="0"/>
          </a:p>
        </p:txBody>
      </p:sp>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7" name="标题 6"/>
          <p:cNvSpPr>
            <a:spLocks noGrp="1"/>
          </p:cNvSpPr>
          <p:nvPr>
            <p:ph type="title"/>
          </p:nvPr>
        </p:nvSpPr>
        <p:spPr>
          <a:xfrm>
            <a:off x="120723" y="384049"/>
            <a:ext cx="8643960" cy="907845"/>
          </a:xfrm>
        </p:spPr>
        <p:txBody>
          <a:bodyPr/>
          <a:lstStyle/>
          <a:p>
            <a:r>
              <a:rPr lang="zh-CN" altLang="en-US" sz="4000" b="1" dirty="0" smtClean="0">
                <a:latin typeface="Times New Roman" charset="0"/>
                <a:ea typeface="黑体" charset="0"/>
                <a:cs typeface="黑体" charset="0"/>
              </a:rPr>
              <a:t>在线教学的实质等效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2982389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内容占位符 7"/>
          <p:cNvSpPr>
            <a:spLocks noGrp="1"/>
          </p:cNvSpPr>
          <p:nvPr>
            <p:ph idx="1"/>
          </p:nvPr>
        </p:nvSpPr>
        <p:spPr>
          <a:xfrm>
            <a:off x="225513" y="3132284"/>
            <a:ext cx="8655743" cy="2533017"/>
          </a:xfrm>
        </p:spPr>
        <p:txBody>
          <a:bodyPr>
            <a:normAutofit/>
          </a:bodyPr>
          <a:lstStyle/>
          <a:p>
            <a:pPr>
              <a:lnSpc>
                <a:spcPct val="120000"/>
              </a:lnSpc>
              <a:spcBef>
                <a:spcPts val="600"/>
              </a:spcBef>
              <a:buBlip>
                <a:blip r:embed="rId2"/>
              </a:buBlip>
            </a:pPr>
            <a:r>
              <a:rPr lang="en-US" altLang="zh-CN" sz="2200" dirty="0" smtClean="0"/>
              <a:t>Purely </a:t>
            </a:r>
            <a:r>
              <a:rPr lang="en-US" altLang="zh-CN" sz="2200" dirty="0"/>
              <a:t>Online Versus Face-to-Face (Category 1) </a:t>
            </a:r>
            <a:r>
              <a:rPr lang="en-US" altLang="zh-CN" sz="2200" dirty="0" smtClean="0"/>
              <a:t> </a:t>
            </a:r>
            <a:endParaRPr lang="en-US" altLang="zh-CN" sz="2200" dirty="0"/>
          </a:p>
          <a:p>
            <a:pPr>
              <a:lnSpc>
                <a:spcPct val="120000"/>
              </a:lnSpc>
              <a:spcBef>
                <a:spcPts val="600"/>
              </a:spcBef>
              <a:buBlip>
                <a:blip r:embed="rId2"/>
              </a:buBlip>
            </a:pPr>
            <a:r>
              <a:rPr lang="en-US" altLang="zh-CN" sz="2200" dirty="0" smtClean="0"/>
              <a:t>Blended </a:t>
            </a:r>
            <a:r>
              <a:rPr lang="en-US" altLang="zh-CN" sz="2200" dirty="0"/>
              <a:t>Versus Face-to-Face (Category 2) </a:t>
            </a:r>
            <a:r>
              <a:rPr lang="en-US" altLang="zh-CN" sz="2200" dirty="0" smtClean="0"/>
              <a:t> </a:t>
            </a:r>
          </a:p>
        </p:txBody>
      </p:sp>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189" y="1298735"/>
            <a:ext cx="9153425" cy="1512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2915816" y="2828559"/>
            <a:ext cx="4799607" cy="400110"/>
          </a:xfrm>
          <a:prstGeom prst="rect">
            <a:avLst/>
          </a:prstGeom>
        </p:spPr>
        <p:txBody>
          <a:bodyPr wrap="square">
            <a:spAutoFit/>
          </a:bodyPr>
          <a:lstStyle/>
          <a:p>
            <a:r>
              <a:rPr lang="en-US" altLang="zh-CN" sz="2000" dirty="0"/>
              <a:t>Revised September 2010</a:t>
            </a:r>
            <a:endParaRPr lang="zh-CN" altLang="en-US" sz="2000" dirty="0"/>
          </a:p>
        </p:txBody>
      </p:sp>
      <p:pic>
        <p:nvPicPr>
          <p:cNvPr id="1029"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0" y="4293096"/>
            <a:ext cx="9130098" cy="263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标题 6"/>
          <p:cNvSpPr>
            <a:spLocks noGrp="1"/>
          </p:cNvSpPr>
          <p:nvPr>
            <p:ph type="title"/>
          </p:nvPr>
        </p:nvSpPr>
        <p:spPr>
          <a:xfrm>
            <a:off x="120723" y="384049"/>
            <a:ext cx="8643960" cy="907845"/>
          </a:xfrm>
        </p:spPr>
        <p:txBody>
          <a:bodyPr/>
          <a:lstStyle/>
          <a:p>
            <a:r>
              <a:rPr lang="zh-CN" altLang="en-US" sz="4000" b="1" dirty="0" smtClean="0">
                <a:latin typeface="Times New Roman" charset="0"/>
                <a:ea typeface="黑体" charset="0"/>
                <a:cs typeface="黑体" charset="0"/>
              </a:rPr>
              <a:t>在线教学的实质等效</a:t>
            </a:r>
            <a:endParaRPr kumimoji="0" lang="zh-CN" altLang="en-US" sz="4000" b="1" dirty="0">
              <a:latin typeface="Times New Roman" charset="0"/>
              <a:ea typeface="黑体" charset="0"/>
              <a:cs typeface="黑体" charset="0"/>
            </a:endParaRPr>
          </a:p>
        </p:txBody>
      </p:sp>
    </p:spTree>
    <p:extLst>
      <p:ext uri="{BB962C8B-B14F-4D97-AF65-F5344CB8AC3E}">
        <p14:creationId xmlns:p14="http://schemas.microsoft.com/office/powerpoint/2010/main" val="956716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标题 6"/>
          <p:cNvSpPr>
            <a:spLocks noGrp="1"/>
          </p:cNvSpPr>
          <p:nvPr>
            <p:ph type="title"/>
          </p:nvPr>
        </p:nvSpPr>
        <p:spPr>
          <a:xfrm>
            <a:off x="171773" y="188640"/>
            <a:ext cx="8229600" cy="1143000"/>
          </a:xfrm>
        </p:spPr>
        <p:txBody>
          <a:bodyPr/>
          <a:lstStyle/>
          <a:p>
            <a:r>
              <a:rPr kumimoji="0" lang="en-US" altLang="zh-CN" sz="3200" b="1" dirty="0" smtClean="0">
                <a:latin typeface="Times New Roman" charset="0"/>
                <a:ea typeface="黑体" charset="0"/>
                <a:cs typeface="黑体" charset="0"/>
              </a:rPr>
              <a:t>Key findings</a:t>
            </a:r>
            <a:r>
              <a:rPr kumimoji="0" lang="zh-CN" altLang="en-US" sz="3200" b="1" dirty="0" smtClean="0">
                <a:latin typeface="Times New Roman" charset="0"/>
                <a:ea typeface="黑体" charset="0"/>
                <a:cs typeface="黑体" charset="0"/>
              </a:rPr>
              <a:t>：</a:t>
            </a:r>
            <a:endParaRPr kumimoji="0" lang="zh-CN" altLang="en-US" sz="3200" b="1" dirty="0">
              <a:latin typeface="Times New Roman" charset="0"/>
              <a:ea typeface="黑体" charset="0"/>
              <a:cs typeface="黑体" charset="0"/>
            </a:endParaRPr>
          </a:p>
        </p:txBody>
      </p:sp>
      <p:sp>
        <p:nvSpPr>
          <p:cNvPr id="18433" name="内容占位符 7"/>
          <p:cNvSpPr>
            <a:spLocks noGrp="1"/>
          </p:cNvSpPr>
          <p:nvPr>
            <p:ph idx="1"/>
          </p:nvPr>
        </p:nvSpPr>
        <p:spPr>
          <a:xfrm>
            <a:off x="171773" y="1052736"/>
            <a:ext cx="8966013" cy="5114342"/>
          </a:xfrm>
        </p:spPr>
        <p:txBody>
          <a:bodyPr>
            <a:noAutofit/>
          </a:bodyPr>
          <a:lstStyle/>
          <a:p>
            <a:pPr marL="0" indent="0">
              <a:lnSpc>
                <a:spcPct val="120000"/>
              </a:lnSpc>
              <a:spcBef>
                <a:spcPts val="600"/>
              </a:spcBef>
              <a:buNone/>
            </a:pPr>
            <a:r>
              <a:rPr lang="en-US" altLang="zh-CN" sz="2400" dirty="0" smtClean="0"/>
              <a:t>+ Students in online conditions performed </a:t>
            </a:r>
            <a:r>
              <a:rPr lang="en-US" altLang="zh-CN" sz="2400" dirty="0" smtClean="0">
                <a:solidFill>
                  <a:srgbClr val="FF0000"/>
                </a:solidFill>
              </a:rPr>
              <a:t>modestly better, on average</a:t>
            </a:r>
            <a:r>
              <a:rPr lang="en-US" altLang="zh-CN" sz="2400" dirty="0" smtClean="0"/>
              <a:t>, than those learning same material through traditional face-to-face instruction.</a:t>
            </a:r>
          </a:p>
          <a:p>
            <a:pPr marL="0" indent="0">
              <a:lnSpc>
                <a:spcPct val="120000"/>
              </a:lnSpc>
              <a:spcBef>
                <a:spcPts val="600"/>
              </a:spcBef>
              <a:buNone/>
            </a:pPr>
            <a:r>
              <a:rPr lang="en-US" altLang="zh-CN" sz="2400" dirty="0" smtClean="0"/>
              <a:t>+ Instruction </a:t>
            </a:r>
            <a:r>
              <a:rPr lang="en-US" altLang="zh-CN" sz="2400" dirty="0"/>
              <a:t>combining online and face-to-face elements had </a:t>
            </a:r>
            <a:r>
              <a:rPr lang="en-US" altLang="zh-CN" sz="2400" dirty="0">
                <a:solidFill>
                  <a:srgbClr val="FF0000"/>
                </a:solidFill>
              </a:rPr>
              <a:t>a </a:t>
            </a:r>
            <a:r>
              <a:rPr lang="en-US" altLang="zh-CN" sz="2400" dirty="0" smtClean="0">
                <a:solidFill>
                  <a:srgbClr val="FF0000"/>
                </a:solidFill>
              </a:rPr>
              <a:t>larger advantage</a:t>
            </a:r>
            <a:r>
              <a:rPr lang="en-US" altLang="zh-CN" sz="2400" dirty="0" smtClean="0"/>
              <a:t> relative to </a:t>
            </a:r>
            <a:r>
              <a:rPr lang="en-US" altLang="zh-CN" sz="2400" dirty="0"/>
              <a:t>purely face-to-face instruction than did purely </a:t>
            </a:r>
            <a:r>
              <a:rPr lang="en-US" altLang="zh-CN" sz="2400" dirty="0" smtClean="0"/>
              <a:t>online instruction. </a:t>
            </a:r>
          </a:p>
          <a:p>
            <a:pPr marL="0" indent="0">
              <a:lnSpc>
                <a:spcPct val="120000"/>
              </a:lnSpc>
              <a:spcBef>
                <a:spcPts val="600"/>
              </a:spcBef>
              <a:buNone/>
            </a:pPr>
            <a:r>
              <a:rPr lang="en-US" altLang="zh-CN" sz="2400" dirty="0" smtClean="0"/>
              <a:t>+ The </a:t>
            </a:r>
            <a:r>
              <a:rPr lang="en-US" altLang="zh-CN" sz="2400" dirty="0"/>
              <a:t>effectiveness of online learning approaches appears </a:t>
            </a:r>
            <a:r>
              <a:rPr lang="en-US" altLang="zh-CN" sz="2400" dirty="0">
                <a:solidFill>
                  <a:srgbClr val="FF0000"/>
                </a:solidFill>
              </a:rPr>
              <a:t>quite broad </a:t>
            </a:r>
            <a:r>
              <a:rPr lang="en-US" altLang="zh-CN" sz="2400" dirty="0"/>
              <a:t>across </a:t>
            </a:r>
            <a:r>
              <a:rPr lang="en-US" altLang="zh-CN" sz="2400" dirty="0" smtClean="0"/>
              <a:t>different content </a:t>
            </a:r>
            <a:r>
              <a:rPr lang="en-US" altLang="zh-CN" sz="2400" dirty="0"/>
              <a:t>and learner </a:t>
            </a:r>
            <a:r>
              <a:rPr lang="en-US" altLang="zh-CN" sz="2400" dirty="0" smtClean="0"/>
              <a:t>types.</a:t>
            </a:r>
          </a:p>
          <a:p>
            <a:pPr marL="0" indent="0">
              <a:lnSpc>
                <a:spcPct val="120000"/>
              </a:lnSpc>
              <a:spcBef>
                <a:spcPts val="600"/>
              </a:spcBef>
              <a:buNone/>
            </a:pPr>
            <a:r>
              <a:rPr lang="en-US" altLang="zh-CN" sz="2400" dirty="0" smtClean="0"/>
              <a:t>+ Online </a:t>
            </a:r>
            <a:r>
              <a:rPr lang="en-US" altLang="zh-CN" sz="2400" dirty="0"/>
              <a:t>learning can be enhanced by </a:t>
            </a:r>
            <a:r>
              <a:rPr lang="en-US" altLang="zh-CN" sz="2400" dirty="0">
                <a:solidFill>
                  <a:srgbClr val="FF0000"/>
                </a:solidFill>
              </a:rPr>
              <a:t>giving learners control of </a:t>
            </a:r>
            <a:r>
              <a:rPr lang="en-US" altLang="zh-CN" sz="2400" dirty="0" smtClean="0">
                <a:solidFill>
                  <a:srgbClr val="FF0000"/>
                </a:solidFill>
              </a:rPr>
              <a:t>their interactions</a:t>
            </a:r>
            <a:r>
              <a:rPr lang="en-US" altLang="zh-CN" sz="2400" dirty="0" smtClean="0"/>
              <a:t> with media </a:t>
            </a:r>
            <a:r>
              <a:rPr lang="en-US" altLang="zh-CN" sz="2400" dirty="0"/>
              <a:t>and prompting learner reflection</a:t>
            </a:r>
            <a:r>
              <a:rPr lang="en-US" altLang="zh-CN" sz="2400" dirty="0" smtClean="0"/>
              <a:t>.</a:t>
            </a:r>
          </a:p>
          <a:p>
            <a:pPr marL="0" indent="0">
              <a:lnSpc>
                <a:spcPct val="120000"/>
              </a:lnSpc>
              <a:spcBef>
                <a:spcPts val="600"/>
              </a:spcBef>
              <a:buNone/>
            </a:pPr>
            <a:r>
              <a:rPr lang="en-US" altLang="zh-CN" sz="2400" dirty="0" smtClean="0"/>
              <a:t> </a:t>
            </a:r>
          </a:p>
          <a:p>
            <a:pPr marL="0" indent="0">
              <a:lnSpc>
                <a:spcPct val="120000"/>
              </a:lnSpc>
              <a:spcBef>
                <a:spcPts val="600"/>
              </a:spcBef>
              <a:buNone/>
            </a:pPr>
            <a:r>
              <a:rPr lang="zh-CN" altLang="en-US" sz="2800" b="1" dirty="0" smtClean="0">
                <a:solidFill>
                  <a:srgbClr val="FF0000"/>
                </a:solidFill>
              </a:rPr>
              <a:t>建议：</a:t>
            </a:r>
            <a:r>
              <a:rPr lang="zh-CN" altLang="en-US" sz="2800" b="1" dirty="0" smtClean="0"/>
              <a:t>此问题值得总结分析，以得出较为明确的结论</a:t>
            </a:r>
            <a:endParaRPr lang="en-US" altLang="zh-CN" sz="2800" b="1" dirty="0"/>
          </a:p>
        </p:txBody>
      </p:sp>
    </p:spTree>
    <p:extLst>
      <p:ext uri="{BB962C8B-B14F-4D97-AF65-F5344CB8AC3E}">
        <p14:creationId xmlns:p14="http://schemas.microsoft.com/office/powerpoint/2010/main" val="1415612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4" descr="http://img3.imgtn.bdimg.com/it/u=174637831,3605985578&amp;fm=21&amp;gp=0.jpg"/>
          <p:cNvSpPr>
            <a:spLocks noChangeAspect="1" noChangeArrowheads="1"/>
          </p:cNvSpPr>
          <p:nvPr/>
        </p:nvSpPr>
        <p:spPr bwMode="auto">
          <a:xfrm>
            <a:off x="63500" y="-13652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6" name="AutoShape 6" descr="http://img3.imgtn.bdimg.com/it/u=174637831,3605985578&amp;fm=21&amp;gp=0.jpg"/>
          <p:cNvSpPr>
            <a:spLocks noChangeAspect="1" noChangeArrowheads="1"/>
          </p:cNvSpPr>
          <p:nvPr/>
        </p:nvSpPr>
        <p:spPr bwMode="auto">
          <a:xfrm>
            <a:off x="215900" y="15875"/>
            <a:ext cx="4762500" cy="4762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CN" altLang="en-US"/>
          </a:p>
        </p:txBody>
      </p:sp>
      <p:sp>
        <p:nvSpPr>
          <p:cNvPr id="8" name="标题 6"/>
          <p:cNvSpPr>
            <a:spLocks noGrp="1"/>
          </p:cNvSpPr>
          <p:nvPr>
            <p:ph type="title"/>
          </p:nvPr>
        </p:nvSpPr>
        <p:spPr>
          <a:xfrm>
            <a:off x="85058" y="335453"/>
            <a:ext cx="9058942" cy="907845"/>
          </a:xfrm>
        </p:spPr>
        <p:txBody>
          <a:bodyPr/>
          <a:lstStyle/>
          <a:p>
            <a:r>
              <a:rPr kumimoji="0" lang="zh-CN" altLang="en-US" sz="4000" b="1" dirty="0" smtClean="0">
                <a:latin typeface="Times New Roman" charset="0"/>
                <a:ea typeface="黑体" charset="0"/>
                <a:cs typeface="黑体" charset="0"/>
              </a:rPr>
              <a:t>慕课</a:t>
            </a:r>
            <a:r>
              <a:rPr lang="zh-CN" altLang="en-US" sz="4000" b="1" dirty="0" smtClean="0">
                <a:latin typeface="Times New Roman" charset="0"/>
                <a:ea typeface="黑体" charset="0"/>
                <a:cs typeface="黑体" charset="0"/>
              </a:rPr>
              <a:t>在疫情期间得到较大发展</a:t>
            </a:r>
            <a:endParaRPr kumimoji="0" lang="zh-CN" altLang="en-US" sz="4000" b="1" dirty="0">
              <a:latin typeface="Times New Roman" charset="0"/>
              <a:ea typeface="黑体" charset="0"/>
              <a:cs typeface="黑体" charset="0"/>
            </a:endParaRPr>
          </a:p>
        </p:txBody>
      </p:sp>
      <p:pic>
        <p:nvPicPr>
          <p:cNvPr id="9" name="图片 8"/>
          <p:cNvPicPr>
            <a:picLocks noChangeAspect="1"/>
          </p:cNvPicPr>
          <p:nvPr/>
        </p:nvPicPr>
        <p:blipFill>
          <a:blip r:embed="rId3"/>
          <a:stretch>
            <a:fillRect/>
          </a:stretch>
        </p:blipFill>
        <p:spPr>
          <a:xfrm>
            <a:off x="-12479" y="1340768"/>
            <a:ext cx="9264999" cy="5616624"/>
          </a:xfrm>
          <a:prstGeom prst="rect">
            <a:avLst/>
          </a:prstGeom>
        </p:spPr>
      </p:pic>
    </p:spTree>
    <p:extLst>
      <p:ext uri="{BB962C8B-B14F-4D97-AF65-F5344CB8AC3E}">
        <p14:creationId xmlns:p14="http://schemas.microsoft.com/office/powerpoint/2010/main" val="25583964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stretch>
            <a:fillRect/>
          </a:stretch>
        </p:blipFill>
        <p:spPr>
          <a:xfrm>
            <a:off x="0" y="1052736"/>
            <a:ext cx="9196129" cy="5440361"/>
          </a:xfrm>
          <a:prstGeom prst="rect">
            <a:avLst/>
          </a:prstGeom>
        </p:spPr>
      </p:pic>
    </p:spTree>
    <p:extLst>
      <p:ext uri="{BB962C8B-B14F-4D97-AF65-F5344CB8AC3E}">
        <p14:creationId xmlns:p14="http://schemas.microsoft.com/office/powerpoint/2010/main" val="318748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smtClean="0"/>
              <a:t>精彩纷呈的</a:t>
            </a:r>
            <a:r>
              <a:rPr lang="en-US" altLang="zh-CN" b="1" dirty="0" smtClean="0"/>
              <a:t>MOOC</a:t>
            </a:r>
            <a:r>
              <a:rPr lang="zh-CN" altLang="en-US" b="1" dirty="0" smtClean="0"/>
              <a:t>课程</a:t>
            </a:r>
            <a:endParaRPr kumimoji="1" lang="zh-CN" altLang="en-US" sz="4400" b="1" dirty="0"/>
          </a:p>
        </p:txBody>
      </p:sp>
      <p:pic>
        <p:nvPicPr>
          <p:cNvPr id="4" name="图片 3"/>
          <p:cNvPicPr>
            <a:picLocks noChangeAspect="1"/>
          </p:cNvPicPr>
          <p:nvPr/>
        </p:nvPicPr>
        <p:blipFill>
          <a:blip r:embed="rId2"/>
          <a:stretch>
            <a:fillRect/>
          </a:stretch>
        </p:blipFill>
        <p:spPr>
          <a:xfrm>
            <a:off x="0" y="0"/>
            <a:ext cx="9144000" cy="6890025"/>
          </a:xfrm>
          <a:prstGeom prst="rect">
            <a:avLst/>
          </a:prstGeom>
        </p:spPr>
      </p:pic>
    </p:spTree>
    <p:extLst>
      <p:ext uri="{BB962C8B-B14F-4D97-AF65-F5344CB8AC3E}">
        <p14:creationId xmlns:p14="http://schemas.microsoft.com/office/powerpoint/2010/main" val="3571847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Pixel</Template>
  <TotalTime>15453</TotalTime>
  <Words>1641</Words>
  <Application>Microsoft Office PowerPoint</Application>
  <PresentationFormat>全屏显示(4:3)</PresentationFormat>
  <Paragraphs>149</Paragraphs>
  <Slides>27</Slides>
  <Notes>14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27</vt:i4>
      </vt:variant>
    </vt:vector>
  </HeadingPairs>
  <TitlesOfParts>
    <vt:vector size="41" baseType="lpstr">
      <vt:lpstr>方正粗黑宋简体</vt:lpstr>
      <vt:lpstr>나눔고딕</vt:lpstr>
      <vt:lpstr>黑体</vt:lpstr>
      <vt:lpstr>华文仿宋</vt:lpstr>
      <vt:lpstr>华文楷体</vt:lpstr>
      <vt:lpstr>华文宋体</vt:lpstr>
      <vt:lpstr>宋体</vt:lpstr>
      <vt:lpstr>微软雅黑</vt:lpstr>
      <vt:lpstr>Arial</vt:lpstr>
      <vt:lpstr>Arial Black</vt:lpstr>
      <vt:lpstr>Calibri</vt:lpstr>
      <vt:lpstr>Times New Roman</vt:lpstr>
      <vt:lpstr>Wingdings</vt:lpstr>
      <vt:lpstr>Pixel</vt:lpstr>
      <vt:lpstr>PowerPoint 演示文稿</vt:lpstr>
      <vt:lpstr>疫情下的全球在线教学</vt:lpstr>
      <vt:lpstr>在线教学的实质等效</vt:lpstr>
      <vt:lpstr>在线教学的实质等效</vt:lpstr>
      <vt:lpstr>在线教学的实质等效</vt:lpstr>
      <vt:lpstr>Key findings：</vt:lpstr>
      <vt:lpstr>慕课在疫情期间得到较大发展</vt:lpstr>
      <vt:lpstr>PowerPoint 演示文稿</vt:lpstr>
      <vt:lpstr>精彩纷呈的MOOC课程</vt:lpstr>
      <vt:lpstr>MOOC最新动态</vt:lpstr>
      <vt:lpstr>思考三：与慕课的关系</vt:lpstr>
      <vt:lpstr>PowerPoint 演示文稿</vt:lpstr>
      <vt:lpstr>PowerPoint 演示文稿</vt:lpstr>
      <vt:lpstr>PowerPoint 演示文稿</vt:lpstr>
      <vt:lpstr>PowerPoint 演示文稿</vt:lpstr>
      <vt:lpstr>对照慕课特点—慕课还缺什么</vt:lpstr>
      <vt:lpstr>对照慕课特点—慕课还缺什么</vt:lpstr>
      <vt:lpstr>PowerPoint 演示文稿</vt:lpstr>
      <vt:lpstr>对照慕课特点—慕课还缺什么</vt:lpstr>
      <vt:lpstr>对照慕课特点—慕课还缺什么</vt:lpstr>
      <vt:lpstr>对照慕课特点—慕课还缺什么</vt:lpstr>
      <vt:lpstr>PowerPoint 演示文稿</vt:lpstr>
      <vt:lpstr>思考：面向在线教育教学的人工智能</vt:lpstr>
      <vt:lpstr>案例(http://moocdata.cn/data/MOOCCube)</vt:lpstr>
      <vt:lpstr>案例(http://moocdata.cn/data/MOOCCube)</vt:lpstr>
      <vt:lpstr>在线教育要“不忘初心”——习近平总书记向国际 人工智能与教育大会致贺信（2019年5月16日）</vt:lpstr>
      <vt:lpstr>PowerPoint 演示文稿</vt:lpstr>
    </vt:vector>
  </TitlesOfParts>
  <Company>THU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Decision Problems on the theory of structural and non-structural subtyping</dc:title>
  <dc:creator>GundamNew</dc:creator>
  <cp:lastModifiedBy>sms</cp:lastModifiedBy>
  <cp:revision>1685</cp:revision>
  <cp:lastPrinted>1601-01-01T00:00:00Z</cp:lastPrinted>
  <dcterms:created xsi:type="dcterms:W3CDTF">2007-10-31T06:56:46Z</dcterms:created>
  <dcterms:modified xsi:type="dcterms:W3CDTF">2021-09-02T05:37:36Z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